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5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63602-7A8E-4573-8782-EA5357ED029D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7D36B-B7C7-43AF-B079-D5CB00D52A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tenschap24.nl/programmas/labyrint/nieuws/2013/Nano/Extra-beeldmateriaal.html" TargetMode="External"/><Relationship Id="rId2" Type="http://schemas.openxmlformats.org/officeDocument/2006/relationships/hyperlink" Target="http://www.wetenschap24.nl/programmas/labyrint/labyrint-tv/2013/maart/Embryo-on-a-chip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Hst.33.6</a:t>
            </a:r>
            <a:br>
              <a:rPr lang="nl-NL" dirty="0" smtClean="0"/>
            </a:br>
            <a:r>
              <a:rPr lang="nl-NL" dirty="0" smtClean="0"/>
              <a:t>Kinderen krijgen of niet?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Anticonceptie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en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Wat kun je doen als het niet lukt om zwanger te worden?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12290" name="Picture 2" descr="https://encrypted-tbn0.gstatic.com/images?q=tbn:ANd9GcRNLsULzQY1wIODNCcagtmjfUmJuvFt3AUS6_gQ-FcxT83yQGGE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0"/>
            <a:ext cx="4392488" cy="2272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Manieren om toch zwanger te worden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97281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Bepalen van moment ovulatie door </a:t>
            </a:r>
            <a:r>
              <a:rPr lang="nl-NL" b="1" dirty="0" smtClean="0">
                <a:solidFill>
                  <a:schemeClr val="tx1"/>
                </a:solidFill>
              </a:rPr>
              <a:t>meten LH gehalte </a:t>
            </a:r>
            <a:r>
              <a:rPr lang="nl-NL" dirty="0" smtClean="0">
                <a:sym typeface="Wingdings" pitchFamily="2" charset="2"/>
              </a:rPr>
              <a:t> meer kans op zwangerschap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27712" y="1844824"/>
            <a:ext cx="4316288" cy="110872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l-NL" b="1" dirty="0" smtClean="0">
                <a:solidFill>
                  <a:schemeClr val="tx1"/>
                </a:solidFill>
              </a:rPr>
              <a:t>IVF</a:t>
            </a:r>
            <a:r>
              <a:rPr lang="nl-NL" dirty="0" smtClean="0"/>
              <a:t> = in </a:t>
            </a:r>
            <a:r>
              <a:rPr lang="nl-NL" dirty="0" err="1" smtClean="0"/>
              <a:t>vitro</a:t>
            </a:r>
            <a:r>
              <a:rPr lang="nl-NL" dirty="0" smtClean="0"/>
              <a:t> fertilisatie (reageerbuis bevruchting)</a:t>
            </a:r>
          </a:p>
          <a:p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971600" y="3861048"/>
            <a:ext cx="3096344" cy="19728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2800" noProof="0" dirty="0" smtClean="0"/>
              <a:t>Donoreicel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2800" noProof="0" dirty="0" smtClean="0"/>
              <a:t>Donorzaadcel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Draagmoeder</a:t>
            </a:r>
          </a:p>
        </p:txBody>
      </p:sp>
      <p:sp>
        <p:nvSpPr>
          <p:cNvPr id="6" name="Tijdelijke aanduiding voor inhoud 3"/>
          <p:cNvSpPr txBox="1">
            <a:spLocks/>
          </p:cNvSpPr>
          <p:nvPr/>
        </p:nvSpPr>
        <p:spPr>
          <a:xfrm>
            <a:off x="4827712" y="3212976"/>
            <a:ext cx="3848744" cy="1008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ICSI</a:t>
            </a:r>
            <a: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intra cellulaire inseminatie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jdelijke aanduiding voor inhoud 3"/>
          <p:cNvSpPr txBox="1">
            <a:spLocks/>
          </p:cNvSpPr>
          <p:nvPr/>
        </p:nvSpPr>
        <p:spPr>
          <a:xfrm>
            <a:off x="5004048" y="4437112"/>
            <a:ext cx="3848744" cy="1008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</a:t>
            </a:r>
            <a: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kunstmatige</a:t>
            </a:r>
            <a:r>
              <a:rPr kumimoji="0" lang="nl-NL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inseminatie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jdelijke aanduiding voor inhoud 3"/>
          <p:cNvSpPr txBox="1">
            <a:spLocks/>
          </p:cNvSpPr>
          <p:nvPr/>
        </p:nvSpPr>
        <p:spPr>
          <a:xfrm>
            <a:off x="3995936" y="6093296"/>
            <a:ext cx="3776736" cy="57606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Klonen</a:t>
            </a: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alleen bij dieren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KI = kunstmatige inseminatie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Sperma (concentreren en) kunstmatig bij de vrouw inbrengen.</a:t>
            </a:r>
            <a:endParaRPr lang="nl-NL" dirty="0"/>
          </a:p>
        </p:txBody>
      </p:sp>
      <p:sp>
        <p:nvSpPr>
          <p:cNvPr id="22530" name="AutoShape 2" descr="data:image/jpeg;base64,/9j/4AAQSkZJRgABAQAAAQABAAD/2wCEAAkGBxQSEhUUEhQVFBUVFxQVFRYXFBQWFBUUFBQWFxQUFRQYHCggGBolGxQUITEhJSkrLi4uFx8zODMsNygtLisBCgoKDg0OGhAQGywkHCQsLCwsLCwsLCwsLCwsLCwsLCwsLCwsLCwsLCwsLCwsLCwsLCwsLCssLCwsLCwsLDcsLP/AABEIAKwBJAMBIgACEQEDEQH/xAAbAAABBQEBAAAAAAAAAAAAAAAEAAECAwUGB//EAEUQAAIBAgMEBQkFBQgBBQAAAAECAAMRBBIhBQYxQVFhcYGREyIyQlKhscHRFjNikvBDU3LS4QcUFSNjgpOiJDRzhKPC/8QAGgEAAwEBAQEAAAAAAAAAAAAAAAEDAgQFBv/EACcRAAICAQMEAgIDAQAAAAAAAAABAhEDEiExBBNBURRhMnEiUpHh/9oADAMBAAIRAxEAPwD2l8Wg4uo7WEHfbFEftF7tfhOKdZApOJ9U/CPQj0S8s7M7fo+0T2AyB3ho9LflM44JJJT6wOkngB0mZ+TNukjT6PHFW2dYd5aX4vD+sj9pqXQ/gPrORppqTc68Braw5iWin0wlnyRdeQj02KStHU/aal7L+A+sX2mpey/gPrOXNGxseI/VoxpzPychpdJje51X2lpey/gPrHG8tH8Xh/Wcr5OQ8n+rw+VMPh4zrxvFR6T+Uwmntmi37RR26fGcG1OQKTS6qXlCfQwfDPR6eLRuDKewgy3OJ5e9OVriaqejUdexmA8L2m11ftGH0HpnqoMlPOMNvPiE4sG/iXj3i00qG/B9ekO1W+R+spHqYPkjLpMi+ztYpzWH30w7ekWT+JTbxEN+0uG/er8/CVWWD8kXimuUbEiTMk7bDfdqzdZGRffr7oHicRUf0nyjoTTxbifdMTzwiOOGTN2rikX0mC9pA+MDfbVP1czfwobeJ0mOKYHAa9PE95OsorYm3C7Hq+s531TfCLx6ZPybDba6KTd7IPgTKam22HFUXtqH+Wc7jK7+s2TqXVvd85y+0N4cNTJDOGI5ZizflWJZcjOiHRwrc7+vvIR69IdmZ/gYG+9DfvafdSb+aeZYjfRf2dLvIUfG5gj73VzwyjvP1E1c/ZX42FHq32pqcqg/4G/mkl3nq+0D/wDHf+aeRNvNiT6w8D9Yy7x4n2/j9Y/5+weHB6PY13nqfh/4qokhvU3+n3iqPlPIBvViR63vb6y2nvliem/+5orn7M9jCevJvV/7P53HxWWrvT+Gl/zD+WeRLvtX5gHv+oli78vzpKe5T/8AmPVkF8bCeuDeU/u1PZWX6Swbxf6R/wCSn9Z5GN9V50E/InytLU3xo+tRA7FPyMO5kF8TEes/aL/RfuNP+aON4h+5q/8A1/zzyxN6cKeK273Hyl67w4U82HZVPzEXdyD+FjZ6aN4F/dVvBP5op5uu3cN+8qf8qxod3KHwYHTukrKwtk4yq05qKpgzCwuYJQqOxDuoFictM31U2tmPTzHRNNkmdiq5J83QDn09XZLYJKL4I58bmuQp0DDMuoHH2kPIH6x6eKCsFNvKWv1L0ZhyY8h/SD0qhSzAHO4IA9XLfV2HNegHnNTDU6bKFNjc6P6xbnm/F0gzunjUzz4zlB0VeS/X9Y/k4wJpnK/Dk2v66ISUnn5Mbi9/9PRx5VJbf4UinGKQi0bLJ0UsFalKmpwwyt5loaYE1KD1KMPYSh4FEzOqUoI6TVYS3B4DMbnhMm3JJWzNwOyWqn2RzPynT7P2VTpcBc+0dT/SW0kC2A0EISao48mWTJ3jrSJl9Kj08ZNxOjHg8yORzrgAr07DjOb3m28mDp3bVm9BAQGY9XQOkzpsWOHfPGP7SA39+YNwyJl/h1+d41BaqOjE/ZlbW25XxJOd7KT6C6L38z3zOSiBwk0EuprK8cFW2yKU5YtOWoksyzLbHoK1S0lJ5YisyaohaNlloEQSOwr0UlJEpCTTjZIWFMG8nF5OEFY2WFsVFPk4/k5dljZYWwoGalFCQkeaFpZ7UwlZWXMJEicoIpq0r6Xt0wVsMF1tmA9X6nomjKaozeb4noHQJqLpg9zMOIJbNz91uQ7JalTQsvD1k43AuR8NDLMRhbajwgQJBuLidOPK0QyYFI1MLjRUXK/C+uvnL2n1rcMwAtwMkwaj+JNLW5c/D3dHRM4LmOZLK4tpyNukcxzI59kuobWVEY1NFUXdctyB0gc76+ZyE6XGM4nBcscjUVgRcajpinJYHb1nZreYxva97AaAg8MvSeIPG41nU0a4YXHCcOXC4P6O7FlU/wBjMJW0k7Qeo8idSQzmDO0k7ytFzGYZRbFlGnm7Jr0KVlA7zMnaeNGGotUsCRYBT6xJ0Hx8I+6e1HxFE1KmW+dl80ECwykcei8EnySyM3AsLwtHnBUF7TTpidGCF7nDll4HAkKzAC5/RkyZh7X2mE46nkvzPVL5J6V9mcWNzdIni8SBdmNh+tBPNf7TKIqCniV4g+RcdVmdDfuYd83cVimqG7Hu5DsEyd5NcFWvwBokdvlQB7iROeF6rZ6nxlCF+TgqYhSCD04VSlpEkixRJhYlElaTZRIWWPlj2jiI3RG0kFkgIrQsaiMFjlY8UdjogUkfJyyKAtJQViCwhUkhTjFoKQkeEZIoWLSets0iZFjGvIEaZK8aRLSOeA6LjaD4jDA6jjJh4i0LoVMyHup6CJnbdwZxCDKxV1NwAbZjblb1jOgxFINMqqhBnTjy0Sy4lNUzH3awJ8rmrLlyHVOAdgdCns9nrTtauHsM9I6esOjmdOXPSYpcVAAxykei3Ag9Z915ZgtsmjUy1UZltZqgsQSdLhL3Nuniec69cZxOB4545B61gwB4XF5TUMrov5im4YcARw04A9BtyjO88zInGR62N6kmROphuHWC0VhFautJGduCgk93KT5ZSTOW392hcpRB4ee/afRHhfxhn9nFc+TqpY2DBgbaXIswHgPGcRjcUajtUfixLH6eFhPQ9ibObC0kdLsrIrVqfE5io/zKfWOBXmBLPgjPg6zDHzhNMTksJtYPVAQgoQfOHM2vxms+JygljYDjN48miNHNkwSbQttbTFNdOJ0HWfpOLxWJvdnJPEnnfu7oTtLGGq9+XBR1TkNu7QLOtOk/HzXsdDmYCx98Fct2elhxLDBe2KhiamKqWu1OkpuCoILW4Aty7Jo70NbBt+OrRX8uZz8BCcDhvJIEve19bWubx9q4MVUoo18oL1W5X9RB7mMXk3kUtFezg6KacPdLqYnbmnlUimFBscotZb20vblOfw2zjVpMxINUVa63AsrBKrKBlHDRRKXaJPFpaiAKJNVld7aHQ9Bk1aTbEtiyNaIGPEbSHEeRBjgwND2jZY9494ARyx8scGSMdgICTCyAMsBjGh8sUe8UAfJ6WzSJaVs8iXnMc1FheLNK42aFgWh45aVZos8ALbyqvTDCLNGZ41KgqzNr0bae+AYhDcHvm45vxlLWIm1kHpKVsfOQ2J481b+IfOTRz6yntWzDwNj8YHUwttUNurlLaNOp0rN97xLcy8K5Vph1LHUxxa3ajj5TP3ixNGtS8mMQlO7C5KvYhdbaddjCxgy3puxHQNBOe35ohRRyiw8/x836zSliv8Sbhk/sA/ZvP91iKFQ+zmKHuzDjNXZG8VXCEUcYr2uLO3FFAsALA51vzBPOW7rbrUauHD1lJZySpDEEKLqtveYHjFfC50qf+RQDsDTf0lQ+iyPyYAjoEpeOe3Bn+f7LqhzMa1Bx5xJ4kI/b7LdY98IpbSNU5WZsw4oxNx1jkR1ic5VpnDWr4djUw76edxU+xVA9FuNjwM0Nm4ynihYgo6a6Hzl60aYlDTyd2HLHJRdtzaBooCvpMwC3GnXfuE5rZeH8pVAYEi5ZradGt+WtuuaO3sLVuuZjUQXIststuJa3E9cW7NG7s1joAoPLX0ge60PA5NynudAB+vnC8Wtiq+yqDvtf5ynD08zqOkj4y7GNeox/EfjMFX+SRnPj6YqeSuc1gSAGIW/o5mtZb6Wv0iXJRC6KALkk2FtWN2J6ySTOSFQ1MRlW4z1sz2Nr5HIVSBxACX1nY3m2q2Filqs5Xa+KZKzKwV1uCAyg2BANgw1EjSrKw/8ATjt8owEJ2jRDYh245QgtyvkvrLqGELHW44eB53jSXkUMV7tlNF6I+9QIPa8oSo7b2j43CpkFSkwZD0HMNb2Kt0aQjH4HLTJWn5VwQVTS2YcGNyNBqfCD1GFPDKlmV3YswfKGuWzMxCkgXJ0F+EJJVsZnSnpXoz7xs0heNeYoxZZePmlWaNnhTFqL80lng2ePnjoWoJzSQaDK8l5SOh6glWilKtFChOe56SzSAaMxlc5ASLc0bNK7xs0DVFueOXlOaNmgFFxeVl5BmleaAUWlpWzxi8rLwNJElaGUYBSOs0qcBSLVlGP2KmKKCoWAS5sLC9wNCYSghVA2M0mQlwX0qARQqiwUAAdAE5HbOzcQ+OGVT5FlUM2mWwBvm69Z2Rbp/pA8RtSmhIZrWFyeQ75pNolDVdo4Stst8Ez6eUokf5lI8GTnlPM++YmPwpoMuIwzFqTeg3sk8aVQdPx7Z6UmPw+KGRXVuwi4PVrOWxuyThGYCm1WjUNqlLiGXkydDKdZ1Y8iktMzUo76oc+V7/6TwGPSul16gykcCeR8JZSwypfKALm5t09M5muHwTipSIqUa3ot0qCfNb2XW5E2htyj5NXLAXHo+vfoy9MU8biztxZozimzc2YPPLckVm77WHvg5/XzkNmbUWrQBQMucnNmAB802AFjwhFGmCMz3CDQ20LE+qvXJpNuhuSVyZzGxMCBWeqDmGpGliHcm6kXPAcDzvN9jpr+v0BK8LhlprlW9us3Jv0nn/SZ28WP8nSyj0ql1HUObTT3Y4fwhbMrAY4Gs7NoGJNybAAacOek0xtyiOGb8tuHbOUQyamOkc8eoaVHQ4jeD2F72I+AmPWxBYlmNyYPeImFGZZHLktzxiZSWl+CwlWsctKm7n8Kkgdp5d8GTcyGaLNOlwO4eJf02p0h1ks3gPrNvC/2eUh97VqOeeUKg+Z98nrSMuZ5/mizT1ChuThF9Rm/iqP8BYQpd18IOFBO8E/ExdxC7h5MGkw89do7rYY8MPTP+28t+zuHXjh6Q7aa/SaWTbgFmXB5ErCKetnYWGP7Cl+QRRrIg7qMdqkbNKTxks85Tt00TvFmkQ0i5gBLPI5pAGOYASLSstHJkLRDQ5eNE0i0BlmH4zTpzKwzazUptBGJBKQhIPTMvSaIMq2qL0mvmsutlALG3K19Zwm08HXrtlUZFvorG7t/EFuO7lPRVHLpuPGQ2fs8UgbG9ze5HdKKVCjNRTTPHK1F6NQjVHXmCfG/MTr93d7Q9qOLF76K/XyueRmtvvsLytM1UH+YgvoNWtxE84VQRw/XRKpqaEvo7rbmzHoA1ERcRQfWpSPBx7S+y46ROUOAwNQ3pYpqF/2dakxKn2c66Nbrhm729NTDnJU8+lw14qPmJtbU3aoY4eWwrqjnUj1W7bfKVjkrZq0Zlj3tOmV7uUaNNGUV/wC8BToFQooJ1sWJNx2TQxGILkX0A9FRoAOoTiFoVsI7L5aip9dc4cAjhdRqDYiXjeWooI81zyOUqo7r3bvtFNt8F4aY7zds6PaOOWimZ+wDmx6BORoK2LqsztlVRmY8lQH0RA8RiHqtmc5j7h1AchNHA1RTwtUkX8o3kx16fLWZiqG8mt14RV/jCDSlQTL0uMzEcj1S3DVUxBy5FpVT6GW+Rz7JB4EzLRNITgcLUd18mpJDDW2gIN9TNeCSyNv6K6htoeI0MM2Psetimy0V0HpOdEXtPM68BO5o7j0azeWqNU883KAgL0cbXsbX751uCwqoop0lCqNFVRoB2SLyeFyTnOjldj7hUadjWJrtobEZaY7FHHvM6qjRVBlRQqjgFAAHYBoIYmFbmLdsJpYUDjr8JnTOTOeWRAtCgTx0E0a+DQKLD3mIQhtU/XKXhiSW5zyyNszjhliGHXolpMSw7a9GXN+wjAqNeyLEDzo+EOvdGxHpS1fxM2ynyY6B4CPJXjTKSC2edNGMuVLRMJ5x9DZWqyLyRUxmEAIWj2itHAgBWYgJaFiyxUF0VlYzLLiJWwhQagegbNNSk0ym0MOotAHujRpNCqZgNIwunNIjIuENR7iBCTptY9UbIyjYUy3nm++W7vkW8rT+7Y+cPZY/KekBo2Iw61FKsLqdCI4ypmYvSzxBkEngsVUoNmpntXkfp2idBvHurUw5L0xnpE6W1KjoM5tjOlSstfo1MRtmjVZWrUczH0jobdd9M3AcYLicdhiNMPrY8DkN76C4+MCsI+SGxrWwvD4BKgvTftRrBx2E6MOuHvSAQUqiWXSx5gjg3ReYbKJubrYF6xamPRIGpuVVr8fjwmlJLkIySIUthof2jEfwi/jf5Tut3NhBFUsMqjVU43/E55nqmhsfYdLDjzRd+bniewcF7pqSE8i4ROeZVUVQxhuEp5RfmZChQ5nwhSzWKG9s4MuTwi9xcZh3yF5S+NSl6bAA8uZ7hMjGY1qvmrdU4H2m+g6pdyRFRbNCptOkDbPc9ABPv4R6e2VsQFY9wHzgGG2adNLdv0hFXChRqbnwEy5SSs0oxuvJVWx7nhlX3n3yulWrHgxP+2aOHorYEAeEvIgle7B0gWhjqi8ad/d7o9faDE38mff9JHF8e6FYf0RCMrdDlGlYB/ih9j3n6RTUijpk7OIqLKisKZJXknAe4pA5WRKQrJGyQHqB2SMEhPk4xpwDUUBYssuZZB9IAV5ZU4kzUj+Sc8EY9imOmZtLkCrSVBoQ2zqp/ZVPyN9JT/dXQ+ejL/EpHxicX6NqcfYZSeHUWmbTaF0ngjM4mipjyim8vBmkTLKVS2hhYMz2MuoVemDJzjYU4uNZiY3djDVTdqag9QE2c0khAN7Xgmyak1wcxjt0KLUfJoMtrlTpoekaaTkau52KBsApHTcjTp4T11aSNw+MhSw4N+PE2lVqF365OO3f3TSnSK11WoSbm45850ODwlOkMtNFQdCgCatLBAnUmJcOoPTH2psxLqEwVUJ4CE0sPbj4QoG6nqOnYZn4zaSU9Dct7I1P0E3HEo8kHllLZGl6S9a+8TP2jjPJrZdWPDqHSYJS2rUY/wCWneTfxtoJdhtnXOaocx425SknfBOt9wDCYNqhvx6Wb9azaw2FVOHHmTb3dEjVxNtFF/hAMXthF0ZwD7I1Y9wk3KK/ZVQm/wBGjUxYB6YJWrFjAKLYir9zQYD26llHblOsNp7tV3++r2Hs01AHjMpZJ7FV24csLTGIijMwFusQHEbwUhwdfeT7ofht0sOurIXPS7E+69pp0tm0l9Gkg/2iWWKdcke5iTumzjX3gpX1Zj3Q7Db0YewBJHaDbxnUNgqZ400P+0QLE7v4d/Sop2i6nxBEXYmnaZp58UtnFgCbbpnUMpH8UUoq7iUCbhqi9WYH3mKPRkC8H2F/Zz8f/WL7ND2/+s6G0Up2Ieifycvs577Nj2/+v9Y67tj2z+UToLRQ7GP0L5GT2YS7uJ7Tf9fpLU3fpc8x7x8hNiKaWKHoy82R+TMXYdEerftJPzlg2TQ/dJ+UQ+Ka0R9Gdcn5B0wiL6KKOxRLQsnFHQm7IWlWIwqupV1BB4gjSERQoVs8+27sY0GutyhOh6D7J+Uzkael4rDq6lWAIPEThttbFagSw1p9PR1N9Zw5sOl6o8Hq9N1WpaJcgtOpCVqzMSpaXCtOc6WjQLxZ4GlWTLx2ZoLTE5esQpKwb0T3cxMnNGDzIpQNtX6NJMVDMenjGHO/b9ZcdpqOIPdrHZJ4ma1PEsIFjc7+jUK9Q094gn+MUulvyymrttOSs3gJpZGjPZ+ginTrAfenXj5xlmH2el7sWY87aX7+JmLU25UY2p0xfvY+AtDsLsTHV/TbySnp0/6rr4majKUuBSxRirk6NSvtOnSFsyIBy4nwEBG2alc5cPSap0sdEHbNfZu5lBLGpeq3S2g/KD8bzo6NFVFlAAHAAWA7peOCUvyOd5ccfwV/s5XDbt1qo/8AJrFR+7peaO9uM3dn7EoUfu6ag9JF2Pax1mjaPOiOOMSEss5ckcscR4pQmKKKKACiiigAooooAKKKKACiiigAooooAKKKKACiiigAooooANIulxYycRgBzG191Fc5qRCHjl9Q93KcnjtnVqH3iG3tC7L4/WepSJUSE8EZHTj6ucNuUeTpiJYMTPQ8TsTD1D51JbnmPNPiIBV3Sw/IOOxz85zvpZ3szrj10HymcYcRI/3idgd0qHTU/MPpLqW6mGHFWbtdvlaL48/o18vGvZxflpKlRep6KM3YpPvtaei4fZNFPRpIO6FqoHAWlI9L7ZKXX/1RwOF3VrPq2VB1m58BNvB7nUh94zVOr0V8BxnSiOJaOCKOafVZJeQbC7Pp0xamir2AD3wgLJRSqSXBBu+RrRR4oxCiiigAooooAKKKKACiiigAoooo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2532" name="AutoShape 4" descr="data:image/jpeg;base64,/9j/4AAQSkZJRgABAQAAAQABAAD/2wCEAAkGBxQSEhUUEhQVFBUVFxQVFRYXFBQWFBUUFBQWFxQUFRQYHCggGBolGxQUITEhJSkrLi4uFx8zODMsNygtLisBCgoKDg0OGhAQGywkHCQsLCwsLCwsLCwsLCwsLCwsLCwsLCwsLCwsLCwsLCwsLCwsLCwsLCssLCwsLCwsLDcsLP/AABEIAKwBJAMBIgACEQEDEQH/xAAbAAABBQEBAAAAAAAAAAAAAAAEAAECAwUGB//EAEUQAAIBAgMEBQkFBQgBBQAAAAECAAMRBBIhBQYxQVFhcYGREyIyQlKhscHRFjNikvBDU3LS4QcUFSNjgpOiJDRzhKPC/8QAGgEAAwEBAQEAAAAAAAAAAAAAAAEDAgQFBv/EACcRAAICAQMEAgIDAQAAAAAAAAABAhEDEiExBBNBURRhMnEiUpHh/9oADAMBAAIRAxEAPwD2l8Wg4uo7WEHfbFEftF7tfhOKdZApOJ9U/CPQj0S8s7M7fo+0T2AyB3ho9LflM44JJJT6wOkngB0mZ+TNukjT6PHFW2dYd5aX4vD+sj9pqXQ/gPrORppqTc68Braw5iWin0wlnyRdeQj02KStHU/aal7L+A+sX2mpey/gPrOXNGxseI/VoxpzPychpdJje51X2lpey/gPrHG8tH8Xh/Wcr5OQ8n+rw+VMPh4zrxvFR6T+Uwmntmi37RR26fGcG1OQKTS6qXlCfQwfDPR6eLRuDKewgy3OJ5e9OVriaqejUdexmA8L2m11ftGH0HpnqoMlPOMNvPiE4sG/iXj3i00qG/B9ekO1W+R+spHqYPkjLpMi+ztYpzWH30w7ekWT+JTbxEN+0uG/er8/CVWWD8kXimuUbEiTMk7bDfdqzdZGRffr7oHicRUf0nyjoTTxbifdMTzwiOOGTN2rikX0mC9pA+MDfbVP1czfwobeJ0mOKYHAa9PE95OsorYm3C7Hq+s531TfCLx6ZPybDba6KTd7IPgTKam22HFUXtqH+Wc7jK7+s2TqXVvd85y+0N4cNTJDOGI5ZizflWJZcjOiHRwrc7+vvIR69IdmZ/gYG+9DfvafdSb+aeZYjfRf2dLvIUfG5gj73VzwyjvP1E1c/ZX42FHq32pqcqg/4G/mkl3nq+0D/wDHf+aeRNvNiT6w8D9Yy7x4n2/j9Y/5+weHB6PY13nqfh/4qokhvU3+n3iqPlPIBvViR63vb6y2nvliem/+5orn7M9jCevJvV/7P53HxWWrvT+Gl/zD+WeRLvtX5gHv+oli78vzpKe5T/8AmPVkF8bCeuDeU/u1PZWX6Swbxf6R/wCSn9Z5GN9V50E/InytLU3xo+tRA7FPyMO5kF8TEes/aL/RfuNP+aON4h+5q/8A1/zzyxN6cKeK273Hyl67w4U82HZVPzEXdyD+FjZ6aN4F/dVvBP5op5uu3cN+8qf8qxod3KHwYHTukrKwtk4yq05qKpgzCwuYJQqOxDuoFictM31U2tmPTzHRNNkmdiq5J83QDn09XZLYJKL4I58bmuQp0DDMuoHH2kPIH6x6eKCsFNvKWv1L0ZhyY8h/SD0qhSzAHO4IA9XLfV2HNegHnNTDU6bKFNjc6P6xbnm/F0gzunjUzz4zlB0VeS/X9Y/k4wJpnK/Dk2v66ISUnn5Mbi9/9PRx5VJbf4UinGKQi0bLJ0UsFalKmpwwyt5loaYE1KD1KMPYSh4FEzOqUoI6TVYS3B4DMbnhMm3JJWzNwOyWqn2RzPynT7P2VTpcBc+0dT/SW0kC2A0EISao48mWTJ3jrSJl9Kj08ZNxOjHg8yORzrgAr07DjOb3m28mDp3bVm9BAQGY9XQOkzpsWOHfPGP7SA39+YNwyJl/h1+d41BaqOjE/ZlbW25XxJOd7KT6C6L38z3zOSiBwk0EuprK8cFW2yKU5YtOWoksyzLbHoK1S0lJ5YisyaohaNlloEQSOwr0UlJEpCTTjZIWFMG8nF5OEFY2WFsVFPk4/k5dljZYWwoGalFCQkeaFpZ7UwlZWXMJEicoIpq0r6Xt0wVsMF1tmA9X6nomjKaozeb4noHQJqLpg9zMOIJbNz91uQ7JalTQsvD1k43AuR8NDLMRhbajwgQJBuLidOPK0QyYFI1MLjRUXK/C+uvnL2n1rcMwAtwMkwaj+JNLW5c/D3dHRM4LmOZLK4tpyNukcxzI59kuobWVEY1NFUXdctyB0gc76+ZyE6XGM4nBcscjUVgRcajpinJYHb1nZreYxva97AaAg8MvSeIPG41nU0a4YXHCcOXC4P6O7FlU/wBjMJW0k7Qeo8idSQzmDO0k7ytFzGYZRbFlGnm7Jr0KVlA7zMnaeNGGotUsCRYBT6xJ0Hx8I+6e1HxFE1KmW+dl80ECwykcei8EnySyM3AsLwtHnBUF7TTpidGCF7nDll4HAkKzAC5/RkyZh7X2mE46nkvzPVL5J6V9mcWNzdIni8SBdmNh+tBPNf7TKIqCniV4g+RcdVmdDfuYd83cVimqG7Hu5DsEyd5NcFWvwBokdvlQB7iROeF6rZ6nxlCF+TgqYhSCD04VSlpEkixRJhYlElaTZRIWWPlj2jiI3RG0kFkgIrQsaiMFjlY8UdjogUkfJyyKAtJQViCwhUkhTjFoKQkeEZIoWLSets0iZFjGvIEaZK8aRLSOeA6LjaD4jDA6jjJh4i0LoVMyHup6CJnbdwZxCDKxV1NwAbZjblb1jOgxFINMqqhBnTjy0Sy4lNUzH3awJ8rmrLlyHVOAdgdCns9nrTtauHsM9I6esOjmdOXPSYpcVAAxykei3Ag9Z915ZgtsmjUy1UZltZqgsQSdLhL3Nuniec69cZxOB4545B61gwB4XF5TUMrov5im4YcARw04A9BtyjO88zInGR62N6kmROphuHWC0VhFautJGduCgk93KT5ZSTOW392hcpRB4ee/afRHhfxhn9nFc+TqpY2DBgbaXIswHgPGcRjcUajtUfixLH6eFhPQ9ibObC0kdLsrIrVqfE5io/zKfWOBXmBLPgjPg6zDHzhNMTksJtYPVAQgoQfOHM2vxms+JygljYDjN48miNHNkwSbQttbTFNdOJ0HWfpOLxWJvdnJPEnnfu7oTtLGGq9+XBR1TkNu7QLOtOk/HzXsdDmYCx98Fct2elhxLDBe2KhiamKqWu1OkpuCoILW4Aty7Jo70NbBt+OrRX8uZz8BCcDhvJIEve19bWubx9q4MVUoo18oL1W5X9RB7mMXk3kUtFezg6KacPdLqYnbmnlUimFBscotZb20vblOfw2zjVpMxINUVa63AsrBKrKBlHDRRKXaJPFpaiAKJNVld7aHQ9Bk1aTbEtiyNaIGPEbSHEeRBjgwND2jZY9494ARyx8scGSMdgICTCyAMsBjGh8sUe8UAfJ6WzSJaVs8iXnMc1FheLNK42aFgWh45aVZos8ALbyqvTDCLNGZ41KgqzNr0bae+AYhDcHvm45vxlLWIm1kHpKVsfOQ2J481b+IfOTRz6yntWzDwNj8YHUwttUNurlLaNOp0rN97xLcy8K5Vph1LHUxxa3ajj5TP3ixNGtS8mMQlO7C5KvYhdbaddjCxgy3puxHQNBOe35ohRRyiw8/x836zSliv8Sbhk/sA/ZvP91iKFQ+zmKHuzDjNXZG8VXCEUcYr2uLO3FFAsALA51vzBPOW7rbrUauHD1lJZySpDEEKLqtveYHjFfC50qf+RQDsDTf0lQ+iyPyYAjoEpeOe3Bn+f7LqhzMa1Bx5xJ4kI/b7LdY98IpbSNU5WZsw4oxNx1jkR1ic5VpnDWr4djUw76edxU+xVA9FuNjwM0Nm4ynihYgo6a6Hzl60aYlDTyd2HLHJRdtzaBooCvpMwC3GnXfuE5rZeH8pVAYEi5ZradGt+WtuuaO3sLVuuZjUQXIststuJa3E9cW7NG7s1joAoPLX0ge60PA5NynudAB+vnC8Wtiq+yqDvtf5ynD08zqOkj4y7GNeox/EfjMFX+SRnPj6YqeSuc1gSAGIW/o5mtZb6Wv0iXJRC6KALkk2FtWN2J6ySTOSFQ1MRlW4z1sz2Nr5HIVSBxACX1nY3m2q2Filqs5Xa+KZKzKwV1uCAyg2BANgw1EjSrKw/8ATjt8owEJ2jRDYh245QgtyvkvrLqGELHW44eB53jSXkUMV7tlNF6I+9QIPa8oSo7b2j43CpkFSkwZD0HMNb2Kt0aQjH4HLTJWn5VwQVTS2YcGNyNBqfCD1GFPDKlmV3YswfKGuWzMxCkgXJ0F+EJJVsZnSnpXoz7xs0heNeYoxZZePmlWaNnhTFqL80lng2ePnjoWoJzSQaDK8l5SOh6glWilKtFChOe56SzSAaMxlc5ASLc0bNK7xs0DVFueOXlOaNmgFFxeVl5BmleaAUWlpWzxi8rLwNJElaGUYBSOs0qcBSLVlGP2KmKKCoWAS5sLC9wNCYSghVA2M0mQlwX0qARQqiwUAAdAE5HbOzcQ+OGVT5FlUM2mWwBvm69Z2Rbp/pA8RtSmhIZrWFyeQ75pNolDVdo4Stst8Ez6eUokf5lI8GTnlPM++YmPwpoMuIwzFqTeg3sk8aVQdPx7Z6UmPw+KGRXVuwi4PVrOWxuyThGYCm1WjUNqlLiGXkydDKdZ1Y8iktMzUo76oc+V7/6TwGPSul16gykcCeR8JZSwypfKALm5t09M5muHwTipSIqUa3ot0qCfNb2XW5E2htyj5NXLAXHo+vfoy9MU8biztxZozimzc2YPPLckVm77WHvg5/XzkNmbUWrQBQMucnNmAB802AFjwhFGmCMz3CDQ20LE+qvXJpNuhuSVyZzGxMCBWeqDmGpGliHcm6kXPAcDzvN9jpr+v0BK8LhlprlW9us3Jv0nn/SZ28WP8nSyj0ql1HUObTT3Y4fwhbMrAY4Gs7NoGJNybAAacOek0xtyiOGb8tuHbOUQyamOkc8eoaVHQ4jeD2F72I+AmPWxBYlmNyYPeImFGZZHLktzxiZSWl+CwlWsctKm7n8Kkgdp5d8GTcyGaLNOlwO4eJf02p0h1ks3gPrNvC/2eUh97VqOeeUKg+Z98nrSMuZ5/mizT1ChuThF9Rm/iqP8BYQpd18IOFBO8E/ExdxC7h5MGkw89do7rYY8MPTP+28t+zuHXjh6Q7aa/SaWTbgFmXB5ErCKetnYWGP7Cl+QRRrIg7qMdqkbNKTxks85Tt00TvFmkQ0i5gBLPI5pAGOYASLSstHJkLRDQ5eNE0i0BlmH4zTpzKwzazUptBGJBKQhIPTMvSaIMq2qL0mvmsutlALG3K19Zwm08HXrtlUZFvorG7t/EFuO7lPRVHLpuPGQ2fs8UgbG9ze5HdKKVCjNRTTPHK1F6NQjVHXmCfG/MTr93d7Q9qOLF76K/XyueRmtvvsLytM1UH+YgvoNWtxE84VQRw/XRKpqaEvo7rbmzHoA1ERcRQfWpSPBx7S+y46ROUOAwNQ3pYpqF/2dakxKn2c66Nbrhm729NTDnJU8+lw14qPmJtbU3aoY4eWwrqjnUj1W7bfKVjkrZq0Zlj3tOmV7uUaNNGUV/wC8BToFQooJ1sWJNx2TQxGILkX0A9FRoAOoTiFoVsI7L5aip9dc4cAjhdRqDYiXjeWooI81zyOUqo7r3bvtFNt8F4aY7zds6PaOOWimZ+wDmx6BORoK2LqsztlVRmY8lQH0RA8RiHqtmc5j7h1AchNHA1RTwtUkX8o3kx16fLWZiqG8mt14RV/jCDSlQTL0uMzEcj1S3DVUxBy5FpVT6GW+Rz7JB4EzLRNITgcLUd18mpJDDW2gIN9TNeCSyNv6K6htoeI0MM2Psetimy0V0HpOdEXtPM68BO5o7j0azeWqNU883KAgL0cbXsbX751uCwqoop0lCqNFVRoB2SLyeFyTnOjldj7hUadjWJrtobEZaY7FHHvM6qjRVBlRQqjgFAAHYBoIYmFbmLdsJpYUDjr8JnTOTOeWRAtCgTx0E0a+DQKLD3mIQhtU/XKXhiSW5zyyNszjhliGHXolpMSw7a9GXN+wjAqNeyLEDzo+EOvdGxHpS1fxM2ynyY6B4CPJXjTKSC2edNGMuVLRMJ5x9DZWqyLyRUxmEAIWj2itHAgBWYgJaFiyxUF0VlYzLLiJWwhQagegbNNSk0ym0MOotAHujRpNCqZgNIwunNIjIuENR7iBCTptY9UbIyjYUy3nm++W7vkW8rT+7Y+cPZY/KekBo2Iw61FKsLqdCI4ypmYvSzxBkEngsVUoNmpntXkfp2idBvHurUw5L0xnpE6W1KjoM5tjOlSstfo1MRtmjVZWrUczH0jobdd9M3AcYLicdhiNMPrY8DkN76C4+MCsI+SGxrWwvD4BKgvTftRrBx2E6MOuHvSAQUqiWXSx5gjg3ReYbKJubrYF6xamPRIGpuVVr8fjwmlJLkIySIUthof2jEfwi/jf5Tut3NhBFUsMqjVU43/E55nqmhsfYdLDjzRd+bniewcF7pqSE8i4ROeZVUVQxhuEp5RfmZChQ5nwhSzWKG9s4MuTwi9xcZh3yF5S+NSl6bAA8uZ7hMjGY1qvmrdU4H2m+g6pdyRFRbNCptOkDbPc9ABPv4R6e2VsQFY9wHzgGG2adNLdv0hFXChRqbnwEy5SSs0oxuvJVWx7nhlX3n3yulWrHgxP+2aOHorYEAeEvIgle7B0gWhjqi8ad/d7o9faDE38mff9JHF8e6FYf0RCMrdDlGlYB/ih9j3n6RTUijpk7OIqLKisKZJXknAe4pA5WRKQrJGyQHqB2SMEhPk4xpwDUUBYssuZZB9IAV5ZU4kzUj+Sc8EY9imOmZtLkCrSVBoQ2zqp/ZVPyN9JT/dXQ+ejL/EpHxicX6NqcfYZSeHUWmbTaF0ngjM4mipjyim8vBmkTLKVS2hhYMz2MuoVemDJzjYU4uNZiY3djDVTdqag9QE2c0khAN7Xgmyak1wcxjt0KLUfJoMtrlTpoekaaTkau52KBsApHTcjTp4T11aSNw+MhSw4N+PE2lVqF365OO3f3TSnSK11WoSbm45850ODwlOkMtNFQdCgCatLBAnUmJcOoPTH2psxLqEwVUJ4CE0sPbj4QoG6nqOnYZn4zaSU9Dct7I1P0E3HEo8kHllLZGl6S9a+8TP2jjPJrZdWPDqHSYJS2rUY/wCWneTfxtoJdhtnXOaocx425SknfBOt9wDCYNqhvx6Wb9azaw2FVOHHmTb3dEjVxNtFF/hAMXthF0ZwD7I1Y9wk3KK/ZVQm/wBGjUxYB6YJWrFjAKLYir9zQYD26llHblOsNp7tV3++r2Hs01AHjMpZJ7FV24csLTGIijMwFusQHEbwUhwdfeT7ofht0sOurIXPS7E+69pp0tm0l9Gkg/2iWWKdcke5iTumzjX3gpX1Zj3Q7Db0YewBJHaDbxnUNgqZ400P+0QLE7v4d/Sop2i6nxBEXYmnaZp58UtnFgCbbpnUMpH8UUoq7iUCbhqi9WYH3mKPRkC8H2F/Zz8f/WL7ND2/+s6G0Up2Ieifycvs577Nj2/+v9Y67tj2z+UToLRQ7GP0L5GT2YS7uJ7Tf9fpLU3fpc8x7x8hNiKaWKHoy82R+TMXYdEerftJPzlg2TQ/dJ+UQ+Ka0R9Gdcn5B0wiL6KKOxRLQsnFHQm7IWlWIwqupV1BB4gjSERQoVs8+27sY0GutyhOh6D7J+Uzkael4rDq6lWAIPEThttbFagSw1p9PR1N9Zw5sOl6o8Hq9N1WpaJcgtOpCVqzMSpaXCtOc6WjQLxZ4GlWTLx2ZoLTE5esQpKwb0T3cxMnNGDzIpQNtX6NJMVDMenjGHO/b9ZcdpqOIPdrHZJ4ma1PEsIFjc7+jUK9Q094gn+MUulvyymrttOSs3gJpZGjPZ+ginTrAfenXj5xlmH2el7sWY87aX7+JmLU25UY2p0xfvY+AtDsLsTHV/TbySnp0/6rr4majKUuBSxRirk6NSvtOnSFsyIBy4nwEBG2alc5cPSap0sdEHbNfZu5lBLGpeq3S2g/KD8bzo6NFVFlAAHAAWA7peOCUvyOd5ccfwV/s5XDbt1qo/8AJrFR+7peaO9uM3dn7EoUfu6ag9JF2Pax1mjaPOiOOMSEss5ckcscR4pQmKKKKACiiigAooooAKKKKACiiigAooooAKKKKACiiigAooooANIulxYycRgBzG191Fc5qRCHjl9Q93KcnjtnVqH3iG3tC7L4/WepSJUSE8EZHTj6ucNuUeTpiJYMTPQ8TsTD1D51JbnmPNPiIBV3Sw/IOOxz85zvpZ3szrj10HymcYcRI/3idgd0qHTU/MPpLqW6mGHFWbtdvlaL48/o18vGvZxflpKlRep6KM3YpPvtaei4fZNFPRpIO6FqoHAWlI9L7ZKXX/1RwOF3VrPq2VB1m58BNvB7nUh94zVOr0V8BxnSiOJaOCKOafVZJeQbC7Pp0xamir2AD3wgLJRSqSXBBu+RrRR4oxCiiigAooooAKKKKACiiigAoooo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2534" name="Picture 6" descr="http://suzanna.gamerzday.nl/images/intrauteri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501008"/>
            <a:ext cx="3838575" cy="2476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IVF= in </a:t>
            </a:r>
            <a:r>
              <a:rPr lang="nl-NL" dirty="0" err="1" smtClean="0">
                <a:solidFill>
                  <a:schemeClr val="tx1"/>
                </a:solidFill>
              </a:rPr>
              <a:t>vitro</a:t>
            </a:r>
            <a:r>
              <a:rPr lang="nl-NL" dirty="0" smtClean="0">
                <a:solidFill>
                  <a:schemeClr val="tx1"/>
                </a:solidFill>
              </a:rPr>
              <a:t> fertilisatie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nl-NL" dirty="0" smtClean="0"/>
              <a:t>Eicellen laten rijpen (</a:t>
            </a:r>
            <a:r>
              <a:rPr lang="nl-NL" dirty="0" err="1" smtClean="0"/>
              <a:t>o.i.v</a:t>
            </a:r>
            <a:r>
              <a:rPr lang="nl-NL" dirty="0" smtClean="0"/>
              <a:t>. toedienen van FSH)</a:t>
            </a:r>
          </a:p>
          <a:p>
            <a:r>
              <a:rPr lang="nl-NL" dirty="0" smtClean="0"/>
              <a:t>Eicellen uit het lichaam halen</a:t>
            </a:r>
          </a:p>
          <a:p>
            <a:r>
              <a:rPr lang="nl-NL" dirty="0" smtClean="0"/>
              <a:t>Buiten het lichaam de eicellen in contact brengen met zaadcellen </a:t>
            </a:r>
            <a:r>
              <a:rPr lang="nl-NL" dirty="0" smtClean="0">
                <a:sym typeface="Wingdings" pitchFamily="2" charset="2"/>
              </a:rPr>
              <a:t> </a:t>
            </a:r>
            <a:r>
              <a:rPr lang="nl-NL" dirty="0" smtClean="0"/>
              <a:t>Bevruchting</a:t>
            </a:r>
          </a:p>
          <a:p>
            <a:r>
              <a:rPr lang="nl-NL" dirty="0" smtClean="0"/>
              <a:t>Embryo’s gaan delen.</a:t>
            </a:r>
          </a:p>
          <a:p>
            <a:r>
              <a:rPr lang="nl-NL" dirty="0" smtClean="0"/>
              <a:t>Eén of enkele embryo’s worden in de baarmoeder geplaatst. </a:t>
            </a:r>
          </a:p>
          <a:p>
            <a:r>
              <a:rPr lang="nl-NL" dirty="0" smtClean="0"/>
              <a:t>Kans op meerlingen bij terugplaatsen van meer embryo’s</a:t>
            </a:r>
            <a:endParaRPr lang="nl-NL" dirty="0"/>
          </a:p>
        </p:txBody>
      </p:sp>
      <p:pic>
        <p:nvPicPr>
          <p:cNvPr id="24578" name="Picture 2" descr="http://t0.gstatic.com/images?q=tbn:ANd9GcTlk1tsXKh_Qdn9SPHQ0AhUbw4sV0Sht9QlOwHx5lNB4BXE6THP_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9447" y="188640"/>
            <a:ext cx="3224553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ICSI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nl-NL" b="1" dirty="0" smtClean="0"/>
              <a:t>Intracellulaire inseminatie</a:t>
            </a:r>
            <a:r>
              <a:rPr lang="nl-NL" dirty="0" smtClean="0"/>
              <a:t>: sperma wordt in het cytoplasma van de eicel gebracht</a:t>
            </a:r>
            <a:endParaRPr lang="nl-NL" dirty="0"/>
          </a:p>
        </p:txBody>
      </p:sp>
      <p:pic>
        <p:nvPicPr>
          <p:cNvPr id="25602" name="Picture 2" descr="http://www.medicaltourismco.com/assisted-reproduction-fertility/pics/intracytoplasmic-sperm-inje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284984"/>
            <a:ext cx="4000500" cy="3333750"/>
          </a:xfrm>
          <a:prstGeom prst="rect">
            <a:avLst/>
          </a:prstGeom>
          <a:noFill/>
        </p:spPr>
      </p:pic>
      <p:pic>
        <p:nvPicPr>
          <p:cNvPr id="25604" name="Picture 4" descr="http://www.tylermedicalclinic.com/icsi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162645"/>
            <a:ext cx="4236343" cy="3496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Prenatale diagnostiek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756791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nl-NL" b="1" dirty="0" smtClean="0">
                <a:solidFill>
                  <a:schemeClr val="tx1"/>
                </a:solidFill>
              </a:rPr>
              <a:t>Echoscopie: </a:t>
            </a:r>
            <a:r>
              <a:rPr lang="nl-NL" dirty="0" smtClean="0">
                <a:solidFill>
                  <a:schemeClr val="tx1"/>
                </a:solidFill>
              </a:rPr>
              <a:t>op basis van geluidsgolven.</a:t>
            </a:r>
          </a:p>
          <a:p>
            <a:pPr>
              <a:buNone/>
            </a:pPr>
            <a:r>
              <a:rPr lang="nl-NL" dirty="0" smtClean="0">
                <a:solidFill>
                  <a:schemeClr val="tx1"/>
                </a:solidFill>
              </a:rPr>
              <a:t>	Alleen het uiterlijk van het kind te zien/meten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16016" y="1484784"/>
            <a:ext cx="4038600" cy="226084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lvl="0"/>
            <a:r>
              <a:rPr lang="nl-NL" b="1" dirty="0" smtClean="0">
                <a:solidFill>
                  <a:schemeClr val="tx1"/>
                </a:solidFill>
              </a:rPr>
              <a:t>Vlokkentest:</a:t>
            </a:r>
            <a:r>
              <a:rPr lang="nl-NL" dirty="0" smtClean="0">
                <a:solidFill>
                  <a:schemeClr val="tx1"/>
                </a:solidFill>
              </a:rPr>
              <a:t> Deel van de placenta wordt weggehaald. </a:t>
            </a:r>
            <a:r>
              <a:rPr lang="nl-NL" dirty="0">
                <a:solidFill>
                  <a:schemeClr val="tx1"/>
                </a:solidFill>
              </a:rPr>
              <a:t>Hierin zitten cellen van het kind </a:t>
            </a:r>
            <a:r>
              <a:rPr lang="nl-NL" dirty="0">
                <a:solidFill>
                  <a:schemeClr val="tx1"/>
                </a:solidFill>
                <a:sym typeface="Wingdings" pitchFamily="2" charset="2"/>
              </a:rPr>
              <a:t> DNA </a:t>
            </a:r>
            <a:r>
              <a:rPr lang="nl-NL" dirty="0" smtClean="0">
                <a:solidFill>
                  <a:schemeClr val="tx1"/>
                </a:solidFill>
                <a:sym typeface="Wingdings" pitchFamily="2" charset="2"/>
              </a:rPr>
              <a:t>bekijken</a:t>
            </a:r>
            <a:r>
              <a:rPr lang="nl-NL" dirty="0">
                <a:solidFill>
                  <a:schemeClr val="tx1"/>
                </a:solidFill>
                <a:sym typeface="Wingdings" pitchFamily="2" charset="2"/>
              </a:rPr>
              <a:t> op  erfelijke afwijkingen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67544" y="3717032"/>
            <a:ext cx="4038600" cy="24768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Vruchtwaterpunctie: </a:t>
            </a:r>
            <a: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Vruchtwater wordt weggehaald. Hierin zitten cellen van het kind </a:t>
            </a:r>
            <a: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DNA bekijken op  erfelijke afwijkingen</a:t>
            </a: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6626" name="Picture 2" descr="http://www.amphia.nl/Patienten/Onderzoek/PublishingImages/vruchtwaterpunct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933056"/>
            <a:ext cx="2016224" cy="26252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26628" name="Picture 4" descr="http://www.amphia.nl/Patienten/Onderzoek/PublishingImages/vlokkente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3429000"/>
            <a:ext cx="2160240" cy="266039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Film over IVF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nl-NL" dirty="0" smtClean="0"/>
              <a:t>Nieuwe ontwikkelingen op het gebied van IVF</a:t>
            </a:r>
          </a:p>
          <a:p>
            <a:r>
              <a:rPr lang="nl-NL" dirty="0" smtClean="0"/>
              <a:t>Bekijken vanaf 12.55 min (</a:t>
            </a:r>
            <a:r>
              <a:rPr lang="nl-NL" u="sng" dirty="0" smtClean="0"/>
              <a:t>+</a:t>
            </a:r>
            <a:r>
              <a:rPr lang="nl-NL" dirty="0" smtClean="0"/>
              <a:t>15 min).</a:t>
            </a:r>
            <a:endParaRPr lang="nl-NL" dirty="0" smtClean="0"/>
          </a:p>
          <a:p>
            <a:r>
              <a:rPr lang="nl-NL" sz="1800" dirty="0" smtClean="0">
                <a:hlinkClick r:id="rId2"/>
              </a:rPr>
              <a:t>http</a:t>
            </a:r>
            <a:r>
              <a:rPr lang="nl-NL" sz="1800" dirty="0" smtClean="0">
                <a:hlinkClick r:id="rId2"/>
              </a:rPr>
              <a:t>://</a:t>
            </a:r>
            <a:r>
              <a:rPr lang="nl-NL" sz="1800" dirty="0" smtClean="0">
                <a:hlinkClick r:id="rId2"/>
              </a:rPr>
              <a:t>www.wetenschap24.nl/</a:t>
            </a:r>
            <a:r>
              <a:rPr lang="nl-NL" sz="1800" dirty="0" err="1" smtClean="0">
                <a:hlinkClick r:id="rId2"/>
              </a:rPr>
              <a:t>programmas</a:t>
            </a:r>
            <a:r>
              <a:rPr lang="nl-NL" sz="1800" dirty="0" smtClean="0">
                <a:hlinkClick r:id="rId2"/>
              </a:rPr>
              <a:t>/labyrint/</a:t>
            </a:r>
            <a:r>
              <a:rPr lang="nl-NL" sz="1800" dirty="0" err="1" smtClean="0">
                <a:hlinkClick r:id="rId2"/>
              </a:rPr>
              <a:t>labyrint-tv</a:t>
            </a:r>
            <a:r>
              <a:rPr lang="nl-NL" sz="1800" dirty="0" smtClean="0">
                <a:hlinkClick r:id="rId2"/>
              </a:rPr>
              <a:t>/2013/maart/</a:t>
            </a:r>
            <a:r>
              <a:rPr lang="nl-NL" sz="1800" dirty="0" err="1" smtClean="0">
                <a:hlinkClick r:id="rId2"/>
              </a:rPr>
              <a:t>Embryo-on-a-chip.html</a:t>
            </a:r>
            <a:endParaRPr lang="nl-NL" dirty="0" smtClean="0">
              <a:hlinkClick r:id="rId3"/>
            </a:endParaRPr>
          </a:p>
          <a:p>
            <a:endParaRPr lang="nl-NL" dirty="0" smtClean="0"/>
          </a:p>
          <a:p>
            <a:r>
              <a:rPr lang="nl-NL" dirty="0" smtClean="0"/>
              <a:t>Extra materiaal: </a:t>
            </a:r>
          </a:p>
          <a:p>
            <a:r>
              <a:rPr lang="nl-NL" dirty="0" smtClean="0"/>
              <a:t>meisje/jongen kiezen; Intracellulair bevruchten</a:t>
            </a:r>
          </a:p>
          <a:p>
            <a:r>
              <a:rPr lang="nl-NL" sz="1900" dirty="0" smtClean="0">
                <a:hlinkClick r:id="rId3"/>
              </a:rPr>
              <a:t>http://www.wetenschap24.nl/</a:t>
            </a:r>
            <a:r>
              <a:rPr lang="nl-NL" sz="1900" dirty="0" err="1" smtClean="0">
                <a:hlinkClick r:id="rId3"/>
              </a:rPr>
              <a:t>programmas</a:t>
            </a:r>
            <a:r>
              <a:rPr lang="nl-NL" sz="1900" dirty="0" smtClean="0">
                <a:hlinkClick r:id="rId3"/>
              </a:rPr>
              <a:t>/labyrint/nieuws/2013/Nano/</a:t>
            </a:r>
            <a:r>
              <a:rPr lang="nl-NL" sz="1900" dirty="0" err="1" smtClean="0">
                <a:hlinkClick r:id="rId3"/>
              </a:rPr>
              <a:t>Extra-beeldmateriaal.html</a:t>
            </a:r>
            <a:endParaRPr lang="nl-NL" sz="1900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4427984" cy="170080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Anticonceptie =</a:t>
            </a:r>
            <a:br>
              <a:rPr lang="nl-NL" dirty="0" smtClean="0"/>
            </a:br>
            <a:r>
              <a:rPr lang="nl-NL" sz="4000" dirty="0" smtClean="0"/>
              <a:t>‘tegen zwangerschap’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0" y="1700808"/>
            <a:ext cx="4283968" cy="51571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 dirty="0" smtClean="0"/>
              <a:t>Veel manieren om zwangerschap te voorkomen.</a:t>
            </a:r>
          </a:p>
          <a:p>
            <a:r>
              <a:rPr lang="nl-NL" dirty="0" smtClean="0"/>
              <a:t>Ingrijpen kan op verschillende momenten om zwangerschap niet tot stand te laten komen.</a:t>
            </a:r>
          </a:p>
          <a:p>
            <a:r>
              <a:rPr lang="nl-NL" dirty="0" smtClean="0"/>
              <a:t>Het beste voorbehoedsmiddel is per stel en per levensfase verschillend.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pic>
        <p:nvPicPr>
          <p:cNvPr id="10242" name="Picture 2" descr="http://www.10voorbiologie.nl/afbfczw/H34%20Voortplanting%20(havo)/340601anticoncept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5402" y="0"/>
            <a:ext cx="4848598" cy="6858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De pil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grijpt in op de hormonale regeling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7544" y="1600200"/>
            <a:ext cx="4028256" cy="47811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nl-NL" dirty="0" smtClean="0"/>
              <a:t>Pil bevat </a:t>
            </a:r>
            <a:r>
              <a:rPr lang="nl-NL" i="1" dirty="0" smtClean="0"/>
              <a:t>oestrogeen en progesteron. </a:t>
            </a:r>
            <a:r>
              <a:rPr lang="nl-NL" dirty="0" smtClean="0"/>
              <a:t>Werking:</a:t>
            </a:r>
          </a:p>
          <a:p>
            <a:pPr>
              <a:buNone/>
            </a:pPr>
            <a:r>
              <a:rPr lang="nl-NL" dirty="0" smtClean="0"/>
              <a:t>	</a:t>
            </a:r>
            <a:r>
              <a:rPr lang="nl-NL" b="1" dirty="0" smtClean="0"/>
              <a:t>1: geen ovulatie</a:t>
            </a:r>
          </a:p>
          <a:p>
            <a:pPr>
              <a:buNone/>
            </a:pPr>
            <a:r>
              <a:rPr lang="nl-NL" b="1" dirty="0" smtClean="0"/>
              <a:t>	2: baarmoederslijmvlies niet in orde </a:t>
            </a:r>
          </a:p>
          <a:p>
            <a:pPr>
              <a:buNone/>
            </a:pPr>
            <a:r>
              <a:rPr lang="nl-NL" b="1" dirty="0" smtClean="0"/>
              <a:t>	3: slijmprop blijft baarmoedermond afsluiten.</a:t>
            </a:r>
          </a:p>
          <a:p>
            <a:pPr>
              <a:buNone/>
            </a:pPr>
            <a:r>
              <a:rPr lang="nl-NL" u="sng" dirty="0" smtClean="0"/>
              <a:t>Varianten</a:t>
            </a:r>
            <a:r>
              <a:rPr lang="nl-NL" dirty="0" smtClean="0"/>
              <a:t>: prikpil, minipil, onderhuids staafje , </a:t>
            </a:r>
            <a:r>
              <a:rPr lang="nl-NL" dirty="0" err="1" smtClean="0"/>
              <a:t>nuvaring</a:t>
            </a:r>
            <a:endParaRPr lang="nl-NL" dirty="0" smtClean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18288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Voordelen: </a:t>
            </a:r>
          </a:p>
          <a:p>
            <a:r>
              <a:rPr lang="nl-NL" dirty="0" smtClean="0"/>
              <a:t>Heel betrouwbaar!!</a:t>
            </a:r>
          </a:p>
          <a:p>
            <a:r>
              <a:rPr lang="nl-NL" dirty="0" smtClean="0"/>
              <a:t>Vrouw heeft het zelf in de hand</a:t>
            </a:r>
          </a:p>
        </p:txBody>
      </p:sp>
      <p:sp>
        <p:nvSpPr>
          <p:cNvPr id="5" name="Rechthoek 4"/>
          <p:cNvSpPr/>
          <p:nvPr/>
        </p:nvSpPr>
        <p:spPr>
          <a:xfrm>
            <a:off x="4644008" y="3645024"/>
            <a:ext cx="4283968" cy="249299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nl-NL" sz="2600" dirty="0" smtClean="0"/>
              <a:t>Nadelen:</a:t>
            </a:r>
          </a:p>
          <a:p>
            <a:pPr>
              <a:buFont typeface="Arial" pitchFamily="34" charset="0"/>
              <a:buChar char="•"/>
            </a:pPr>
            <a:r>
              <a:rPr lang="nl-NL" sz="2600" dirty="0" smtClean="0"/>
              <a:t>  Bijwerkingen</a:t>
            </a:r>
          </a:p>
          <a:p>
            <a:pPr>
              <a:buFont typeface="Arial" pitchFamily="34" charset="0"/>
              <a:buChar char="•"/>
            </a:pPr>
            <a:r>
              <a:rPr lang="nl-NL" sz="2600" dirty="0" smtClean="0"/>
              <a:t>  Niet vergeten</a:t>
            </a:r>
          </a:p>
          <a:p>
            <a:pPr>
              <a:buFont typeface="Arial" pitchFamily="34" charset="0"/>
              <a:buChar char="•"/>
            </a:pPr>
            <a:r>
              <a:rPr lang="nl-NL" sz="2600" dirty="0" smtClean="0"/>
              <a:t>  Hormonen slikken</a:t>
            </a:r>
          </a:p>
          <a:p>
            <a:pPr>
              <a:buFont typeface="Arial" pitchFamily="34" charset="0"/>
              <a:buChar char="•"/>
            </a:pPr>
            <a:r>
              <a:rPr lang="nl-NL" sz="2600" dirty="0" smtClean="0"/>
              <a:t>  Geen bescherming tegen </a:t>
            </a:r>
            <a:r>
              <a:rPr lang="nl-NL" sz="2600" dirty="0" err="1" smtClean="0"/>
              <a:t>SOA’s</a:t>
            </a:r>
            <a:endParaRPr lang="nl-NL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Andere middelen voor vrouwen: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4038600" cy="1180727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nl-NL" b="1" dirty="0" smtClean="0">
                <a:solidFill>
                  <a:schemeClr val="tx1"/>
                </a:solidFill>
              </a:rPr>
              <a:t>Spiraaltje: </a:t>
            </a:r>
          </a:p>
          <a:p>
            <a:pPr>
              <a:buNone/>
            </a:pPr>
            <a:r>
              <a:rPr lang="nl-NL" dirty="0" smtClean="0">
                <a:solidFill>
                  <a:schemeClr val="tx1"/>
                </a:solidFill>
              </a:rPr>
              <a:t>voorkomt innesteling.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11683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nl-NL" b="1" dirty="0" smtClean="0">
                <a:solidFill>
                  <a:schemeClr val="tx1"/>
                </a:solidFill>
              </a:rPr>
              <a:t>Vrouwencondoom: </a:t>
            </a:r>
          </a:p>
          <a:p>
            <a:pPr>
              <a:buNone/>
            </a:pPr>
            <a:r>
              <a:rPr lang="nl-NL" dirty="0" smtClean="0">
                <a:solidFill>
                  <a:schemeClr val="tx1"/>
                </a:solidFill>
              </a:rPr>
              <a:t>Houdt zaadcellen tegen</a:t>
            </a:r>
          </a:p>
          <a:p>
            <a:pPr>
              <a:buNone/>
            </a:pPr>
            <a:r>
              <a:rPr lang="nl-NL" dirty="0" smtClean="0">
                <a:solidFill>
                  <a:schemeClr val="tx1"/>
                </a:solidFill>
              </a:rPr>
              <a:t> ze kunnen de baarmoeder niet in</a:t>
            </a:r>
          </a:p>
          <a:p>
            <a:pPr>
              <a:buNone/>
            </a:pPr>
            <a:r>
              <a:rPr lang="nl-NL" i="1" dirty="0" smtClean="0">
                <a:solidFill>
                  <a:schemeClr val="bg1"/>
                </a:solidFill>
              </a:rPr>
              <a:t>Bescherming tegen </a:t>
            </a:r>
            <a:r>
              <a:rPr lang="nl-NL" i="1" dirty="0" err="1" smtClean="0">
                <a:solidFill>
                  <a:schemeClr val="bg1"/>
                </a:solidFill>
              </a:rPr>
              <a:t>SOA’s</a:t>
            </a:r>
            <a:endParaRPr lang="nl-NL" i="1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139952" y="4005064"/>
            <a:ext cx="3744416" cy="16847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Pessarium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sz="2800" b="1" dirty="0">
                <a:solidFill>
                  <a:schemeClr val="tx1"/>
                </a:solidFill>
              </a:rPr>
              <a:t>	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(+ zaaddodende</a:t>
            </a:r>
            <a:r>
              <a:rPr kumimoji="0" lang="nl-NL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pasta)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Sluit de baarmoedermond af voor zaadcellen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83568" y="6093296"/>
            <a:ext cx="7488832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3200" dirty="0" smtClean="0"/>
              <a:t>Ieder middel heeft eigen voor- en nadelen</a:t>
            </a:r>
            <a:endParaRPr lang="nl-NL" sz="3200" dirty="0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0" y="2996952"/>
            <a:ext cx="4067944" cy="168478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Sterilisatie (operatie):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Sluit de eileider af: eicel en zaadcel ontmoeten elkaar niet meer </a:t>
            </a:r>
          </a:p>
        </p:txBody>
      </p:sp>
      <p:pic>
        <p:nvPicPr>
          <p:cNvPr id="16386" name="Picture 2" descr="http://www.zootrack.nl/01sterilisatie%20vrou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581128"/>
            <a:ext cx="2170187" cy="1116496"/>
          </a:xfrm>
          <a:prstGeom prst="rect">
            <a:avLst/>
          </a:prstGeom>
          <a:noFill/>
        </p:spPr>
      </p:pic>
      <p:pic>
        <p:nvPicPr>
          <p:cNvPr id="16388" name="Picture 4" descr="http://oud.girlscene.nl/images/library/articles/images01/girlscene_nieuw/Multi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484784"/>
            <a:ext cx="969822" cy="1462492"/>
          </a:xfrm>
          <a:prstGeom prst="rect">
            <a:avLst/>
          </a:prstGeom>
          <a:noFill/>
        </p:spPr>
      </p:pic>
      <p:pic>
        <p:nvPicPr>
          <p:cNvPr id="16390" name="Picture 6" descr="https://encrypted-tbn0.gstatic.com/images?q=tbn:ANd9GcSnBwlRPI4vnnf2tLJkVbNssImFkKAN_dtzzQWqnMm0SuFdmFB-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7959" y="1484784"/>
            <a:ext cx="1216041" cy="1083197"/>
          </a:xfrm>
          <a:prstGeom prst="rect">
            <a:avLst/>
          </a:prstGeom>
          <a:noFill/>
        </p:spPr>
      </p:pic>
      <p:pic>
        <p:nvPicPr>
          <p:cNvPr id="16392" name="Picture 8" descr="http://www.lokum.nl/_liefde/pictures/pessarium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4509120"/>
            <a:ext cx="1547664" cy="1368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Middelen voor de man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179512" y="3573016"/>
            <a:ext cx="4968552" cy="21602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Sterilisatie</a:t>
            </a:r>
            <a:r>
              <a:rPr kumimoji="0" lang="nl-NL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(kleine ingreep):</a:t>
            </a:r>
            <a:endParaRPr kumimoji="0" lang="nl-NL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Sluit de zaadleider af, zaadcellen kunnen niet meer wel uit de testis</a:t>
            </a:r>
          </a:p>
        </p:txBody>
      </p:sp>
      <p:sp>
        <p:nvSpPr>
          <p:cNvPr id="7" name="Tijdelijke aanduiding voor inhoud 3"/>
          <p:cNvSpPr txBox="1">
            <a:spLocks/>
          </p:cNvSpPr>
          <p:nvPr/>
        </p:nvSpPr>
        <p:spPr>
          <a:xfrm>
            <a:off x="4648200" y="1600201"/>
            <a:ext cx="4038600" cy="21168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Condoom: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Houdt zaadcellen tegen, ze kunnen de baarmoeder niet 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Bescherming tegen </a:t>
            </a:r>
            <a:r>
              <a:rPr kumimoji="0" lang="nl-NL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SOA’s</a:t>
            </a:r>
            <a:endParaRPr kumimoji="0" lang="nl-NL" sz="28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362" name="Picture 2" descr="http://www.rutgershuis-oost.nl/img/condoom-natur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484784"/>
            <a:ext cx="2095500" cy="2009776"/>
          </a:xfrm>
          <a:prstGeom prst="rect">
            <a:avLst/>
          </a:prstGeom>
          <a:noFill/>
        </p:spPr>
      </p:pic>
      <p:pic>
        <p:nvPicPr>
          <p:cNvPr id="15364" name="Picture 4" descr="http://www.urologietilburg.nl/Libraries/Pagina_headers/vasectomie.sflb.ash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725144"/>
            <a:ext cx="285750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Onbetrouwbaar: niet gebruiken!!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b="1" dirty="0" smtClean="0">
                <a:solidFill>
                  <a:schemeClr val="tx1"/>
                </a:solidFill>
              </a:rPr>
              <a:t>Periodieke onthouding:</a:t>
            </a:r>
          </a:p>
          <a:p>
            <a:r>
              <a:rPr lang="nl-NL" dirty="0" smtClean="0"/>
              <a:t>Geen </a:t>
            </a:r>
            <a:r>
              <a:rPr lang="nl-NL" dirty="0" err="1" smtClean="0"/>
              <a:t>sex</a:t>
            </a:r>
            <a:r>
              <a:rPr lang="nl-NL" dirty="0" smtClean="0"/>
              <a:t> op vruchtbare dagen (4 dagen voor ovulatie en 1 dag erna).</a:t>
            </a:r>
          </a:p>
          <a:p>
            <a:r>
              <a:rPr lang="nl-NL" dirty="0" smtClean="0"/>
              <a:t>Rond ovulatie stijgt de temperatuur van de vrouw. Dat geeft de vruchtbare dagen aan.</a:t>
            </a:r>
          </a:p>
          <a:p>
            <a:r>
              <a:rPr lang="nl-NL" dirty="0" smtClean="0"/>
              <a:t>Nadeel: de cyclus is niet altijd precies gelijk. </a:t>
            </a:r>
            <a:endParaRPr lang="nl-NL" dirty="0"/>
          </a:p>
          <a:p>
            <a:r>
              <a:rPr lang="nl-NL" dirty="0" smtClean="0"/>
              <a:t>Variatie mogelijk door ziekte, stress e.d.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69289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nl-NL" b="1" dirty="0" smtClean="0">
                <a:solidFill>
                  <a:schemeClr val="tx1"/>
                </a:solidFill>
              </a:rPr>
              <a:t>Coïtus </a:t>
            </a:r>
            <a:r>
              <a:rPr lang="nl-NL" b="1" dirty="0" err="1" smtClean="0">
                <a:solidFill>
                  <a:schemeClr val="tx1"/>
                </a:solidFill>
              </a:rPr>
              <a:t>interruptus</a:t>
            </a:r>
            <a:r>
              <a:rPr lang="nl-NL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nl-NL" dirty="0" smtClean="0"/>
              <a:t>Terugtrekken voor de zaadlozing.</a:t>
            </a:r>
          </a:p>
          <a:p>
            <a:r>
              <a:rPr lang="nl-NL" dirty="0" smtClean="0"/>
              <a:t>Voorvocht bevat ook zaadcellen!!</a:t>
            </a:r>
          </a:p>
          <a:p>
            <a:r>
              <a:rPr lang="nl-NL" dirty="0" smtClean="0"/>
              <a:t>Zelfbeheersing is niet altijd groot genoeg.</a:t>
            </a:r>
            <a:endParaRPr lang="nl-NL" dirty="0"/>
          </a:p>
        </p:txBody>
      </p:sp>
      <p:sp>
        <p:nvSpPr>
          <p:cNvPr id="18434" name="AutoShape 2" descr="data:image/jpeg;base64,/9j/4AAQSkZJRgABAQAAAQABAAD/2wCEAAkGBhQQDxQPEA8UFA8UDxUUEBQUFRQPDxQPFBQVFBUUFRQYGyYeFxkjGRQUHy8gIycqLCwsFR4xNTAqNSYrLCkBCQoKDgwOGg8PGCocHRw1KSwqLCwpLiwsLCkpKSkqNC0qKik1KS0pKSk1KSksKSkqLCopKS0pKSkpKTQsKSkpKf/AABEIAQoAvQMBIgACEQEDEQH/xAAcAAABBQEBAQAAAAAAAAAAAAAAAQQFBgcCAwj/xABIEAACAQMBBAQIDAUCBAcAAAABAgMABBESBQYTISIxQVEHNGFxc4Gx0RQWIyQyUlODkZOywRVCoaLSVHJjgpLxFzNDRGLC8P/EABsBAAIDAQEBAAAAAAAAAAAAAAABAgQFAwYH/8QANBEAAgECAgULBAMAAwAAAAAAAAECAxEhMQQSE1FxBRQyM0FSgZGhscEVNFPRImHwI0Lx/9oADAMBAAIRAxEAPwApQaWrnuhsqKW21SQozcRhlhk4wOX9a4aVpMdHhryVyEY6zsUoClxWnPsC2Az8HT1Jk/gK8xsa2/0y/lt7qzPrVLuv0Ouxe8zbFJitLOxbb/TL+W3upDsW2/0y/lt7qPrVPuP0DYveZoaQ1pY2Lan/ANuvV9m4/akGxLX/AE6/9D+6j61S7j9A2LMzLdlBrTW2Fag4+Dr6kY+yk/gVr/p16s/Rbt/70fWqXdl6BsWZoKMdlaYm79qTgW65/wBrD+pro7sW3+nT+vvo+t0e6/T9hsWZeR/+8lKo7604brW32C/i3vpfitbfYL/d76a5ao91+n7DYszDmOukDY/atRO69t9gv93vo+K1t9gv93vo+tUe6/T9hsWZgDypVrTRutbfYL/d76PitbfYL/d76f1qj3X6fsWxZmeaUVpnxWtvsF/u99HxWtvsF/FvfR9ao91+n7DYszEClY8jWmfFW2+wX8W99HxXtvsF/FvfR9Zo91+n7DYszMikZjmn+2rcJcSIgwqyEKO4DspoVrYhJSipLtOLwEq/bkeK/et7FqgA1f8AcjxX71vYtZPLP2/ivk7UekWCiiivH3LYUUUUrgFJSmkpXAKM0UUXGLSUUUXEArquRXVSTAKKKKdxBRRRTuAtFJRTuAtIaKDRcDMNvH51N6VvbTHNPdu+NTelb20yAr39Dqo8F7FCWZxV+3H8V+9b2LVCq+7keK/et7FrM5Z+38V8nWj0iw0Uy2zftBA80cDTMoBEacnYZAOPMMnv5VSNn+F0TypDHYSM7sAoWRSx7+WnsGT6q8vS0arVi5QV0s8UWr2NEopttG7MULyJE0rKhYRpjW5HYM9tVHdzwl/DrhYI7KXnzdwyssafWbkOWcD11GFCpUi5xWCzxQ72LvSUA0VwAKKKKQBRRRQACloFLUkAlLSUtMAooopgFLSUtNCEoNFBoAy7bvjU3pW9tMDzqQ28fnU3pm9tMK+gUOqjwXsUJZiVf9yfFfvW/wDrVBxV+3J8V+9b9qzOWftvFfJ1o9In6w7fCzbZm1+NEMLxFuIR1DDMS6ebUHHmIrcqonhb2FxrMXKjp27ZPfwXwG/A6T5gawOTayhW1ZZSwZZksCQ3y3mWLZTXETc541WA9uZl6/OE1H1VT9wdp/BI1t7e349/dfKspcRRxW6qeHrfB61y+AOqQd4qr7NkmvzabNJ+TSRwuOsI51Ox/wBqhsVNz3n8M2+0ki4h4h6hy+CyLpUr3hRjl/wyK1FosaVOVDNu8rb7YJfPEje+Ja//ABLe3ufg20bPgHl8oj8VNJ6nxjmvXzBPUeXKpzeDe9LUxRohnuZyOBEjAagTgMXPJVPfzzz7iRWfC8sMllBcK6F+N8kykHVE6sWwR1jooc++qXeNNZT2F1KrHTbQugPL5NHb5Pn1HQR5tYqtS0SlXjGolqvH+O9r14kr2L9f+EWazmWO/wBn8NH5q8UomBHbjogMRkZGQfxFOt5fCZBaxoYgZ5JIxJGBlI9DZwzOR5DyAJ5c8V5b/wA0F3sdrhXVlGh4Gzz4moLp8jYLAjrHqrN9pBhsm0VzzNzcPED18EhBkD6pcNRo+i0ayjKUdV3aau8cL9uINtF9PhZ4k8MFtbcQyGNWYuUXiPp1KnROQpbGT3dXbWhVBbubOheys24aHhwRvEcA6JDGAzA9hyWz5anay9JdO+rTjq2vfG9ySAUtIKWq6AKWkpaYBRRRTAKKKKACg0UGmIy3b6/Op/St7aYKeypDbx+dTemb21HEc+qvoFDqo8F7FGWbO81ftyfFfvW/aqBV/wByfFfvX/aszln7fxXydKPSLBTW4kikLWrsjM8R1REjWYj0WJXr088Z8te88ZZGUMVJUgMuNSkjGoZBGR186x/ce9W22tcvcz8o451eWQ9Jis0a5OckscdXM15rR9H2sZyTxj2by02aTsnc60tZONBbhJNJXVqdzpOM41McdVONs7uW94oW5hV8fRPNXXPXh1II82a62Pt+C7UvbzCQKcNgFWUnqyrAEZ83ZTfa2+Fpavw57lEk+r0ncZ6sqoJHrqH/ADyqf9nJcb/sMBns/wAHljA4dLYFgcqZGeUA94ViRn1VLbV2NDdR8O4iWRM5AbrB71Yc1PlBptLvZai1a7E6NAvIlTk6uxNPXrPcape6fhISS5upbycRRtw/g8baiiqpfIGB9LBXJ7T5hjsqWk1U6n8m48b33ILpFht/BlYI2r4Pq55AeSR0z/tLYPrzTvae41ncvxZrcF9KrkPJGNKjCgKrADA8lTNtdLKiyI2pHUMjDqKsMg/gagl8IFjqdDdKrI5Q6sqCVOCVOMMM9orkqmkzd05NrjgOyJXZGx4rSIQ26aIwScZZubcycsSae1Ajeu1uQYLe+jE8issRU6mDlThgp6yOvHkqP3HsEgeeP+I/Crk6WmAYsqc2A6yekSTnnnkOQpSoyalOpdS3NO7/ALuBbhS1HSbft0Z0a5iDRLqlBdRoUnA1d3Pljr5177O2pFcJxIJUkTOCUYMAe49xrns5JXadgHdFMto7YhtlDTzxxg9WtgucdwPM+qqZcb73V1dGPZawSRRsAS7qHl7WZVLg6B1ZAPVnyV1paPOpisFveC8xXNAopjtLbUNsoa4nSIHq1sAT5h1n1Uuzdsw3KloJkkA+loYMR5x1j11z1JW1rYbwHtFNJdrQo5jaeNZFQu6l1DLGMZZgTyHMcz30thtOKdS0EySKDglGDgHuODypasrXsA6ooopDMv26vzqb0re2mOKf7dPzqb0re2mOa+gUOqjwXsZ8sznNX/cjxT7x/wBqoFX/AHI8U+9f9qzeWft/FfJ1o9In6x3dHZMV1tq5WeNZEVrlwrDKluMFBI7eTGteuo2aNljcJIUIRiusK5HJivbg88VRt3vBzPaXgu/hysSTxhwjmRHbU4yW5EkA57P6VgaJONOnUvKzass/gssq2y7htl7Uu4I+rg3AiB581jM8Ge/kAP8AmNeng92yui4haze7upn1EYUh4yMNxZHOFXUcknterDtbwb3E1616L6NZOIGT5E4ULgIpGrDYUAHPXz768H8FU0E63FjeCJx2FWAUkdIKRnKE56LA8sAk9daTr6POFpSWtJK+ea3kbMc7n+DtrZnkuWjKSLg2+BNH15QszjBZeeCB2nnzqB8EdhHLLciSJJAI49OtVfHSfOMjl2Vd9n7qStIk1/eNcSR84kVRDAjkEa9K/SYAnBPVVf2d4M7m0lc2u0RFE66WPDzLw85AxnGofWBHqqvt1ONSM6ivK2NnbB+foOxfbm01QtErGPMZRWTAKArpBXsBHZ5qyve24tLNP4dY20clyehLKyLPKpPLSGIJMp7hyXPIZ6tHvNly/AjbQXLLNw1RZ5MyScsBmJ69RGefYTnsqjbL8Fl1bSieG9hEozpYxGTBPWQGyM9fPymq+hOnC7nPLJY4ve7dg5Ehuf4PIreEm8CtcToU0FsaEYZZFIOS+kHJHYCByyTAeCizEsl3ESyq1uqEoxRwC5GVYcwasuyt0b0TzXNzdo9ysfDs5CDJGmv6b8LohTjo4Hec57W+7Xg+u7CR5IbuDLxlSGjdhnBKH6Q6mwfxqy6ycailUTcrWzthjh6CKz4N934bi8njnTiJHG2FYnBbiadRxjJxn8akNySbDbM1iSeG5dFyevSOLEx8ujI/5qmdz9wrqxuuMbiFkcFZhpfUyk6uj1YOrHPz14bV3AvZb83y3NusglV4+UgAEeAgIwc8lAPPnzrtOvCpOcXNaslhnmKxA7bm4G8Alvv/ACROGUt0k+D4IjIH1QcZ8oauN53F5tdG2Z03xF8pEOiJQTmTUOWANOW8lM7a1uZr+4NndapQx4jSMsDSEt0lVHJ1KGXAz2BcgdVSd1vJtbZ2njiPQzYUMkDIxAz1wkHqqxq2cdVpyUbWvb0t8iOd394Y5Np3E15E0zuHS3jEfwhgQ/KNExgdAYzy6j3mpnYG4k4vWvEzZW7FsQhtc/CcYZOj0U7SOZ0nHLlTd9xpLzhbUspBbyzATNGxYBJTzLRuoJwTk4I7e44qfTdq/uE0X18hjA5xQqUEpHUskgCkJnGQo5juqrWqwXQko3Vmnd2t2JZf7MaKTulu9HNtee2n1SRxmfOpjlzHIEUuRgt1g+cCn+76fw3bzWoJEMpKKCc5R14kXnIOFz5T31L7vbjXttf/AA1prdi7txwOJzSRgz6RpGDnmOfZSbzbi3t1ffDElt00MvB5yBgsbFkLdA5bJ59lTlXhObjKa1XG3iFjQ6K87XXoXi6eLpHE0Z0a8dLTnnjOcZr1rA1SZlu3fGpvTN7aY5p9t7xub0ze2mGa99Q6uPBexQlmLWgbkeKfev8AtWfgVoG5Hin3r/tWdyv9v4r5OlHpFgpKa7VvxbwSzsMrFE8hHfpUtj14xWc7mbKG2ONeX8kkjCXhxxrI8UcfRDZUKeX0gB5iTkmvN06ClB1JO0V4/otXO7PeK9bbyWlxMAiyODHFlYSpgZ1znm3Iqel21ptYjbj4Bt5uJI8iwGVtTnVI0a2ruoLHrOnSvqqT2RdJtOG4uto7QeEpJpiRZeDDECuoFY/5znI7zpPbWlpOiqerJYRSjks22+wima3Wa+Fm4ntmhngvJo1kyhjRyiAoNWoacczk5z3CvXwXXt8SyTrJJZ6SYppcghgeWgv0mRhnvxgdXOuPDZ4vb+nb9FcNHo7LS1TbT/8ABvIYW23DDsVpp9o3BubnUbdRJmVWikZBpJyQhKjUe7kOfXYfB7si5MaXl1fTScRNUcJcvHoYdFnJzlsc8DGKo8O4Yk2L8PR2a4Gp9P8AIII3dXUDtPIvnyYx3zvg73yEWzLhH5vaI0kan+aJslV9UmR5Awq1Xpp057LF61nh4WXoJf2ajRWP7OWC/spbzaV+yXBmZIvlCEjwqlRHAPpZLdQGceXJqT3Kk2p8EmVsqvC1WstwCzK4IyoVukVK5wSMAgdYOKoz0LVT/linZ3wXg+0lc00VnXhN3yurRxBCoiR0JWfk8j4A1BR1JgkDmM92KrG6P8Q2itykV2V1iNp5XZ9Z5OEjUr9EHnnGOSjs5FpvlseS1tLOKctx2Fy8gZuJpLNEAoOSMaVB5HrJq7o+hwp1lGbUnu8L3It4GtXW59pdhZZ7VHkZFLOAUdmIHMlCCT568rfwdWCNqFopI+u0kg/6WYj+lZ1/Fvhu1IodoLLbII1hVEdomDY1R8Qn6xbrAH0l7MmthsLJYYlhTVoRdK6maRsDvZiSaq11UoJLXePZ2edx5nsqADAGABgAcgB3UtFFUGMKKKWkAlFLSGmBlu3vGpvTP7aj0qQ28fnU3pn9pqP81e7o9XHgvYoyzOq0DcnxQekf9qz6tB3I8U+8f9qzeV+o8V8nWl0iW2nYCeCSBjhZImQkdYDKVyPxrJtgbO2psm4dIrQzRuQGx0oXxnS4cHoHmevv5jqxsdJXnaOkulFwspKXYyy0Yxc7tbQfabXE9kZC+eKI2VIuHLDwyiSMcZVWxnnzXtrys927vZV6JDs/4XGuQrKhlUqTydSAxjfl2jtI59dbZVW3e37W+u5LeK2kEUYbMzcl1KQMFcdHPPHPPLqHZdhptWcXaC1UrPsw8/YVhdmbVvbuVG+CmztlbVKZiHuJR9mqYGgd7Hn3VXvCrYXV20UEFnI8ceXMqlSGZhp0gZyMY7e+rvBvBE929khJmjiEkmMaFBIGknP0uYOMdRFRHhE3llsLRZYFUyNMseWGpVBV2zjIyejj11Xoykq8dWCT7Fj29u8byGng/wCPFs9re4spFaBX0A6flw5eTSoJ5Hnp58uY59eM3sN2b2KVyNnz8GSOSJ0A6XBkBGATy1KdLAntQVre4m33vrJLiVVEmt1bSCFbScagCTj3g1YcVPnc6FSonFXk8cxWuYtsXYd9sm84n8O+Erp0hkXics5DI6gmNvOO/wAhq5XW19pSxtOLExQqjAW4ZZbqd3BQFjj5NFJ1HA1HTjqPK74oNc6mmbRqUoJvfiNIy7wU2F1ZzSRT2UyxzKvyjDSqGIORqz36scu3Hq8/CtZXF3cokNlOyQxsOIsbOjtJpbolc8hgDz5rVQKXFTWmPbbbVVxWwsZR4QdiSXkVreQ2U4uGRkmj4eXVU+jrA5g51YOOYPZgCrpuPtW5mt9F5bSxTRBVLyDSJuR6QB555DPZk9fYLHijFQqaRr01TccsnuCwUUUVUsMKKKKQBRS0lMDLdveNTemf21HVI7dHzqb0z/qNMcV7uj1ceC9ijLMWr9uR4p96/wC1UHFX/cjxT71/2rN5X6jxXydaPSJi9eQRuYVVpQp4asxRGfsBYA4HqqheD/fW6vri5EwToQhoolAjUOGIxqOW58gSSfNWiViW6O2k2XtS5W5VwDxIwFXW+sShk6PWQQOWO8ViaLTVSlUWreWFt+ZYZaN1t+Lu62pJbTJHGiRTDgrzxLGyjnLgk88jI5c+qmVjvltC62hLZJwLd1SZQuOIiyqQCzPgliOeCAATjIqH3P25HHtyaa4PBEjXA0vyZJHkDBG7jyI89Jurt6EbwPcGQCGaacRscgHit8ny6xnl199aEtHjFyagsIprDtx8xXG241renaE6W08aXISTjPKDKH0yqG61JyWwc+er5v5s2ZtiMLh1kuItEjsg0IWEmGwMcgEY/hVK3R3gjsdq3Ml3qiDCZSNLMyu0yuAVHPqU8/NV53w3qxsn4StsSk5EZjuAUPCfWMsEbIyFyOf8wNQ0nac4g1HD+ONs/wCrgsiR8Hlnwtl2ykYLRcQ/eM0nsYVY6r24W1zdbPilMapjUgVM6AsbFFxqJPUB21Yqxq99rLWzu/cmshKDS0VzAQUuaKWpIQlFLRQAlFLRQAlFFFIAozRRTAy7bnjU3pn/AFGmBPfT/bnjU3pn/UaYV7uj1ceC9ijLMUVoG5Pin3j/ALVnwrQdyfFB6R/aKzeV+o8V8nWj0ifryNohcSGNeIBgNpGsDuDddetFeUvYtHHCGc6RnvwM/jQIVHMKPwFd0UrgeEllGzB2jQuOpiqlh5iRkV6soIwRkeXnXVFDbA5C45AYHk6qWiiogLRRRUgAUtJS1NCEoopaACkoopAFFFFAC0hoopgZdtw/OpvTP+o0yp7t0fOpvTP+o0xr3dHq48F7FGWYVoG5Pig9I/trPq0HcrxQekf21mcsfb+K+TrS6RP0UUV5O5aCiiii4BRSUUrgFFFFRAWikoqVwFoooqdxBRRRRcAooopDCiiigAooop3EZbtzxqb0z/qNMqfbc8am9M/6jTEGve0erjwXsUZZiVoO5Pig9I/trPq0HcnxQekf21mcsfb+K+TrR6RP0lLSV5EtBRRRQAUz2ptiG1j4lxKsaZwCxxk9eFHWx8gp5Ubtvd+C8QR3MetQ2pebIQ2MZBUg9RqUNXWWve3bbMCj7b8M0a5W0gMh+vLmOPzhB0j69NMdxd/ru62kkM8oaKRZOgEVVUqjOCpA1fy45k9dUre3Y62d7NbISURhpLc20siuASO7Vj1V5bt7cNlcpcqgdkV9Kk4BZ42QZPcC2fVXp1oNHYPZxu5LBvPFYcDnd3PpHNNNpbWitk4s8qxp3scZPcB1sfIOdYxuz4Qp47/j3M7NDKcTqclAuDpKJ1LpOOrsyO2oPePeKW+naeU+SNM5WNOxV/c9prPhyTPaWm8N69iWsaje+GS1Q4iiml/+WFjU+bUc/wBKdbD8K1rcSCJ1eFmICl9JjJPIDUDy594x5azbcDdpL+64UrERrEZHCnDtgqoUHs5tknuHlqY8JO5tvYrDJbll4jMrRsxfkqg6lJ59uDz/AJh1VYlouiqaoY6z7f8AfoV3mbNRUbu3IzWVu0meIbaIvnr1FFyT5akqwZLVbW4mFFFFRAKKKKACkpaQ0wMs243zqbl/6z/qNMSTUhtzxqb0z/qNMsV76j1ceC9ihLM5rQtyfFB6R/bWe5rQtyfFB6R/bWbyx1C4r2Z1o9In6KKSvJloWkoopAFM9r7RFvbyTlGcRoWKoMucdgp5QaatfED5v3i2m95dSXLR6TIwOkZIAChVGcc+SjnUl4PLEPtOBZIwyHiag66kI4MnWCMddbrb3ySRLOrfJOgdWPR6DAEE56uvtrwvtuQw51ycxFxcAFiYgwXUMdfNhW0+UnKDpRp2wtnl2biOr2mF77bCFrfzQxKeFkNGOZwrqG0+YEkeoVJ7G3RU7Jur+VcuEK24OQF0suqTynOQPMe/ltvHXGrUNOcZyMZzjGe/PKo2+eG6EtnIHK4ZJvpIowsUhGvs6MqH1N3GorlKcoxjbK13/Sz8w1T56sLh45FeJ2SQHospKsCeXIitI2T4O7u7nWbakjcNcdFpOLK6jno6JIRT2889fLtE9D4O9miVY1RzIUMqYllIKKygnOcdbLV1DDOM8x194zXTSeUda2yVnvax8BKIKuBgdXZS0maZ3e2IoigkkA4hwnIsG6SJ1gH+aRR6/PWKotuyRMe0UUUrAFFFMTtqLGrXkYc5Csw+TkET8wOsOcY8/caai3kgH1FFFIDLdtn51N6Z/wBRpjT7bnjU3pn/AFGmVe+o9XHgvYoSzPHV5D/T31ou45+Zj0j+2s9xWh7k+KD0j+2szljqFxXszrS6RP0UUV5MtBRRSUAFGKWigCi226dxHAsWElylu0jOUaVDCNJhQspTQp0smVIHTzzINcPuZKY9BiiLG2uIs6lJAe54qdLQOWhnXkBjnyANXyirPPJ3vgKxUJt2GjuZJFtIpbYu3Dt8oiAvDbrxQhXSDmKRT24fIzzBj5NybnTgsrEKM9IHiAJs8FOmrDB+CyjpAg4XIOTV/oojpc1YLFDG505OoDSoWV+EzxFJCZIGEEgjRVVHETkhRgFsnVzBebubtzRXKyyKwZeMZJNUGJeK2VB0JxH6wTrbAKjGRVwFLUnpU3HVwCxUNs7rzSyyhNPwc5nRSxXVdOEjkjbHUjRrJz75z3Uyvt155HDwwC3jMoKxqYvksPa5k0g6NR4bNgZHQGebYq+UUR0qcbZYBYoF7u1cdAC3MksQZUkLxPHI/F18aQO4khZsqS8bagQwxgLnxTY00kTGCz0y8a74srOqCeF5ZVEWA4c9asA2lRwxzw1aLRUueStkvULFJ2Puu/HTjwEW6SzSIpMKqCyWoj+TiOkdOOU6QCAeeSedMZ9ky20JAjaEEzRjSw6cst9C0RUIxJzEMDlkBCOXbolFJaXK92v9j+wsFFFFVBmV7cPzqb0z/qNMwafbbHzmb0z/AKjTHFe+o9XHgvYoSzOQa0PcnxQekf21m+utG3G8THpH9tZfLH264r2Z1o9IsNJRRXki0LSUUUALRSUUXAKKKSo3GLRRRTuIBS0lLUrgFFFFO4BRRRSYBRRRQAUUUUAZdtsfOpvTP+o0xp9tsfOZvTP+o0xr39Hq48F7FCWZHrLWmbhnNkvpH/VWXhh5fwq77qb1QW9sI5WYPrY8kZhgnI5is/lSnOpRSgru6y8TrTaTxL3RVe+Plr9Z/wAt/dSjfq1+u/5b+6vNcyr/AI35Msay3lgoqvjfq1+u/wCW/urr472v13/Lf3Uczr/jl5MNeO8nqKgTvva/Xb8t/dS/HW2+u35b+6lzKv8Ajl5MNeO8naSoP462312/Lf3Unx1tvrt+W/uqPMtI/HLyY9eO8naWoP45W32jflv7qBvnbfaN+XJ7qOZ1/wAcvJhrR3k5S1B/HK1+1b8uT/Gj452v2p/Lk/xqXNK/45eTFrR3k5RUIN8rX7U/lyf40HfK1+1P5cn+NHNK/cl5MNZbybpKgzvpafbH8uT/ABpfjpafbf2Sf40c0r9yXkw1lvJulqD+Olp9t/ZJ/jR8dLT7b+yT/GlzSv3JeTDWW8nKSoT46Wn2/wDZJ/jQd9LT7f8Ask/xp80rdyXkw1lvKNtx/nUw/wCO/wCo0yzXe1rtXuJXRsq0rMpwRkFiQedM2kr21LCEU9yKbzONNdqKRP3orqI6pa5NKKAOq6Fc0ooA7xS4pFpVoAWkFFIKAOhRSdtdUAIRSAUpoSgDkpQRXVIaAPMrRihq6FIDlloC112VyaAExSEV6CkNMDgLQyZrodlcy0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436" name="AutoShape 4" descr="data:image/jpeg;base64,/9j/4AAQSkZJRgABAQAAAQABAAD/2wCEAAkGBhQQDxQPEA8UFA8UDxUUEBQUFRQPDxQPFBQVFBUUFRQYGyYeFxkjGRQUHy8gIycqLCwsFR4xNTAqNSYrLCkBCQoKDgwOGg8PGCocHRw1KSwqLCwpLiwsLCkpKSkqNC0qKik1KS0pKSk1KSksKSkqLCopKS0pKSkpKTQsKSkpKf/AABEIAQoAvQMBIgACEQEDEQH/xAAcAAABBQEBAQAAAAAAAAAAAAAAAQQFBgcCAwj/xABIEAACAQMBBAQIDAUCBAcAAAABAgMABBESBQYTISIxQVEHNGFxc4Gx0RQWIyQyUlODkZOywRVCoaLSVHJjgpLxFzNDRGLC8P/EABsBAAIDAQEBAAAAAAAAAAAAAAABAgQFAwYH/8QANBEAAgECAgULBAMAAwAAAAAAAAECAxEhMQQSE1FxBRQyM0FSgZGhscEVNFPRImHwI0Lx/9oADAMBAAIRAxEAPwApQaWrnuhsqKW21SQozcRhlhk4wOX9a4aVpMdHhryVyEY6zsUoClxWnPsC2Az8HT1Jk/gK8xsa2/0y/lt7qzPrVLuv0Ouxe8zbFJitLOxbb/TL+W3upDsW2/0y/lt7qPrVPuP0DYveZoaQ1pY2Lan/ANuvV9m4/akGxLX/AE6/9D+6j61S7j9A2LMzLdlBrTW2Fag4+Dr6kY+yk/gVr/p16s/Rbt/70fWqXdl6BsWZoKMdlaYm79qTgW65/wBrD+pro7sW3+nT+vvo+t0e6/T9hsWZeR/+8lKo7604brW32C/i3vpfitbfYL/d76a5ao91+n7DYszDmOukDY/atRO69t9gv93vo+K1t9gv93vo+tUe6/T9hsWZgDypVrTRutbfYL/d76PitbfYL/d76f1qj3X6fsWxZmeaUVpnxWtvsF/u99HxWtvsF/FvfR9ao91+n7DYszEClY8jWmfFW2+wX8W99HxXtvsF/FvfR9Zo91+n7DYszMikZjmn+2rcJcSIgwqyEKO4DspoVrYhJSipLtOLwEq/bkeK/et7FqgA1f8AcjxX71vYtZPLP2/ivk7UekWCiiivH3LYUUUUrgFJSmkpXAKM0UUXGLSUUUXEArquRXVSTAKKKKdxBRRRTuAtFJRTuAtIaKDRcDMNvH51N6VvbTHNPdu+NTelb20yAr39Dqo8F7FCWZxV+3H8V+9b2LVCq+7keK/et7FrM5Z+38V8nWj0iw0Uy2zftBA80cDTMoBEacnYZAOPMMnv5VSNn+F0TypDHYSM7sAoWRSx7+WnsGT6q8vS0arVi5QV0s8UWr2NEopttG7MULyJE0rKhYRpjW5HYM9tVHdzwl/DrhYI7KXnzdwyssafWbkOWcD11GFCpUi5xWCzxQ72LvSUA0VwAKKKKQBRRRQACloFLUkAlLSUtMAooopgFLSUtNCEoNFBoAy7bvjU3pW9tMDzqQ28fnU3pm9tMK+gUOqjwXsUJZiVf9yfFfvW/wDrVBxV+3J8V+9b9qzOWftvFfJ1o9In6w7fCzbZm1+NEMLxFuIR1DDMS6ebUHHmIrcqonhb2FxrMXKjp27ZPfwXwG/A6T5gawOTayhW1ZZSwZZksCQ3y3mWLZTXETc541WA9uZl6/OE1H1VT9wdp/BI1t7e349/dfKspcRRxW6qeHrfB61y+AOqQd4qr7NkmvzabNJ+TSRwuOsI51Ox/wBqhsVNz3n8M2+0ki4h4h6hy+CyLpUr3hRjl/wyK1FosaVOVDNu8rb7YJfPEje+Ja//ABLe3ufg20bPgHl8oj8VNJ6nxjmvXzBPUeXKpzeDe9LUxRohnuZyOBEjAagTgMXPJVPfzzz7iRWfC8sMllBcK6F+N8kykHVE6sWwR1jooc++qXeNNZT2F1KrHTbQugPL5NHb5Pn1HQR5tYqtS0SlXjGolqvH+O9r14kr2L9f+EWazmWO/wBn8NH5q8UomBHbjogMRkZGQfxFOt5fCZBaxoYgZ5JIxJGBlI9DZwzOR5DyAJ5c8V5b/wA0F3sdrhXVlGh4Gzz4moLp8jYLAjrHqrN9pBhsm0VzzNzcPED18EhBkD6pcNRo+i0ayjKUdV3aau8cL9uINtF9PhZ4k8MFtbcQyGNWYuUXiPp1KnROQpbGT3dXbWhVBbubOheys24aHhwRvEcA6JDGAzA9hyWz5anay9JdO+rTjq2vfG9ySAUtIKWq6AKWkpaYBRRRTAKKKKACg0UGmIy3b6/Op/St7aYKeypDbx+dTemb21HEc+qvoFDqo8F7FGWbO81ftyfFfvW/aqBV/wByfFfvX/aszln7fxXydKPSLBTW4kikLWrsjM8R1REjWYj0WJXr088Z8te88ZZGUMVJUgMuNSkjGoZBGR186x/ce9W22tcvcz8o451eWQ9Jis0a5OckscdXM15rR9H2sZyTxj2by02aTsnc60tZONBbhJNJXVqdzpOM41McdVONs7uW94oW5hV8fRPNXXPXh1II82a62Pt+C7UvbzCQKcNgFWUnqyrAEZ83ZTfa2+Fpavw57lEk+r0ncZ6sqoJHrqH/ADyqf9nJcb/sMBns/wAHljA4dLYFgcqZGeUA94ViRn1VLbV2NDdR8O4iWRM5AbrB71Yc1PlBptLvZai1a7E6NAvIlTk6uxNPXrPcape6fhISS5upbycRRtw/g8baiiqpfIGB9LBXJ7T5hjsqWk1U6n8m48b33ILpFht/BlYI2r4Pq55AeSR0z/tLYPrzTvae41ncvxZrcF9KrkPJGNKjCgKrADA8lTNtdLKiyI2pHUMjDqKsMg/gagl8IFjqdDdKrI5Q6sqCVOCVOMMM9orkqmkzd05NrjgOyJXZGx4rSIQ26aIwScZZubcycsSae1Ajeu1uQYLe+jE8issRU6mDlThgp6yOvHkqP3HsEgeeP+I/Crk6WmAYsqc2A6yekSTnnnkOQpSoyalOpdS3NO7/ALuBbhS1HSbft0Z0a5iDRLqlBdRoUnA1d3Pljr5177O2pFcJxIJUkTOCUYMAe49xrns5JXadgHdFMto7YhtlDTzxxg9WtgucdwPM+qqZcb73V1dGPZawSRRsAS7qHl7WZVLg6B1ZAPVnyV1paPOpisFveC8xXNAopjtLbUNsoa4nSIHq1sAT5h1n1Uuzdsw3KloJkkA+loYMR5x1j11z1JW1rYbwHtFNJdrQo5jaeNZFQu6l1DLGMZZgTyHMcz30thtOKdS0EySKDglGDgHuODypasrXsA6ooopDMv26vzqb0re2mOKf7dPzqb0re2mOa+gUOqjwXsZ8sznNX/cjxT7x/wBqoFX/AHI8U+9f9qzeWft/FfJ1o9In6x3dHZMV1tq5WeNZEVrlwrDKluMFBI7eTGteuo2aNljcJIUIRiusK5HJivbg88VRt3vBzPaXgu/hysSTxhwjmRHbU4yW5EkA57P6VgaJONOnUvKzass/gssq2y7htl7Uu4I+rg3AiB581jM8Ge/kAP8AmNeng92yui4haze7upn1EYUh4yMNxZHOFXUcknterDtbwb3E1616L6NZOIGT5E4ULgIpGrDYUAHPXz768H8FU0E63FjeCJx2FWAUkdIKRnKE56LA8sAk9daTr6POFpSWtJK+ea3kbMc7n+DtrZnkuWjKSLg2+BNH15QszjBZeeCB2nnzqB8EdhHLLciSJJAI49OtVfHSfOMjl2Vd9n7qStIk1/eNcSR84kVRDAjkEa9K/SYAnBPVVf2d4M7m0lc2u0RFE66WPDzLw85AxnGofWBHqqvt1ONSM6ivK2NnbB+foOxfbm01QtErGPMZRWTAKArpBXsBHZ5qyve24tLNP4dY20clyehLKyLPKpPLSGIJMp7hyXPIZ6tHvNly/AjbQXLLNw1RZ5MyScsBmJ69RGefYTnsqjbL8Fl1bSieG9hEozpYxGTBPWQGyM9fPymq+hOnC7nPLJY4ve7dg5Ehuf4PIreEm8CtcToU0FsaEYZZFIOS+kHJHYCByyTAeCizEsl3ESyq1uqEoxRwC5GVYcwasuyt0b0TzXNzdo9ysfDs5CDJGmv6b8LohTjo4Hec57W+7Xg+u7CR5IbuDLxlSGjdhnBKH6Q6mwfxqy6ycailUTcrWzthjh6CKz4N934bi8njnTiJHG2FYnBbiadRxjJxn8akNySbDbM1iSeG5dFyevSOLEx8ujI/5qmdz9wrqxuuMbiFkcFZhpfUyk6uj1YOrHPz14bV3AvZb83y3NusglV4+UgAEeAgIwc8lAPPnzrtOvCpOcXNaslhnmKxA7bm4G8Alvv/ACROGUt0k+D4IjIH1QcZ8oauN53F5tdG2Z03xF8pEOiJQTmTUOWANOW8lM7a1uZr+4NndapQx4jSMsDSEt0lVHJ1KGXAz2BcgdVSd1vJtbZ2njiPQzYUMkDIxAz1wkHqqxq2cdVpyUbWvb0t8iOd394Y5Np3E15E0zuHS3jEfwhgQ/KNExgdAYzy6j3mpnYG4k4vWvEzZW7FsQhtc/CcYZOj0U7SOZ0nHLlTd9xpLzhbUspBbyzATNGxYBJTzLRuoJwTk4I7e44qfTdq/uE0X18hjA5xQqUEpHUskgCkJnGQo5juqrWqwXQko3Vmnd2t2JZf7MaKTulu9HNtee2n1SRxmfOpjlzHIEUuRgt1g+cCn+76fw3bzWoJEMpKKCc5R14kXnIOFz5T31L7vbjXttf/AA1prdi7txwOJzSRgz6RpGDnmOfZSbzbi3t1ffDElt00MvB5yBgsbFkLdA5bJ59lTlXhObjKa1XG3iFjQ6K87XXoXi6eLpHE0Z0a8dLTnnjOcZr1rA1SZlu3fGpvTN7aY5p9t7xub0ze2mGa99Q6uPBexQlmLWgbkeKfev8AtWfgVoG5Hin3r/tWdyv9v4r5OlHpFgpKa7VvxbwSzsMrFE8hHfpUtj14xWc7mbKG2ONeX8kkjCXhxxrI8UcfRDZUKeX0gB5iTkmvN06ClB1JO0V4/otXO7PeK9bbyWlxMAiyODHFlYSpgZ1znm3Iqel21ptYjbj4Bt5uJI8iwGVtTnVI0a2ruoLHrOnSvqqT2RdJtOG4uto7QeEpJpiRZeDDECuoFY/5znI7zpPbWlpOiqerJYRSjks22+wima3Wa+Fm4ntmhngvJo1kyhjRyiAoNWoacczk5z3CvXwXXt8SyTrJJZ6SYppcghgeWgv0mRhnvxgdXOuPDZ4vb+nb9FcNHo7LS1TbT/8ABvIYW23DDsVpp9o3BubnUbdRJmVWikZBpJyQhKjUe7kOfXYfB7si5MaXl1fTScRNUcJcvHoYdFnJzlsc8DGKo8O4Yk2L8PR2a4Gp9P8AIII3dXUDtPIvnyYx3zvg73yEWzLhH5vaI0kan+aJslV9UmR5Awq1Xpp057LF61nh4WXoJf2ajRWP7OWC/spbzaV+yXBmZIvlCEjwqlRHAPpZLdQGceXJqT3Kk2p8EmVsqvC1WstwCzK4IyoVukVK5wSMAgdYOKoz0LVT/linZ3wXg+0lc00VnXhN3yurRxBCoiR0JWfk8j4A1BR1JgkDmM92KrG6P8Q2itykV2V1iNp5XZ9Z5OEjUr9EHnnGOSjs5FpvlseS1tLOKctx2Fy8gZuJpLNEAoOSMaVB5HrJq7o+hwp1lGbUnu8L3It4GtXW59pdhZZ7VHkZFLOAUdmIHMlCCT568rfwdWCNqFopI+u0kg/6WYj+lZ1/Fvhu1IodoLLbII1hVEdomDY1R8Qn6xbrAH0l7MmthsLJYYlhTVoRdK6maRsDvZiSaq11UoJLXePZ2edx5nsqADAGABgAcgB3UtFFUGMKKKWkAlFLSGmBlu3vGpvTP7aj0qQ28fnU3pn9pqP81e7o9XHgvYoyzOq0DcnxQekf9qz6tB3I8U+8f9qzeV+o8V8nWl0iW2nYCeCSBjhZImQkdYDKVyPxrJtgbO2psm4dIrQzRuQGx0oXxnS4cHoHmevv5jqxsdJXnaOkulFwspKXYyy0Yxc7tbQfabXE9kZC+eKI2VIuHLDwyiSMcZVWxnnzXtrys927vZV6JDs/4XGuQrKhlUqTydSAxjfl2jtI59dbZVW3e37W+u5LeK2kEUYbMzcl1KQMFcdHPPHPPLqHZdhptWcXaC1UrPsw8/YVhdmbVvbuVG+CmztlbVKZiHuJR9mqYGgd7Hn3VXvCrYXV20UEFnI8ceXMqlSGZhp0gZyMY7e+rvBvBE929khJmjiEkmMaFBIGknP0uYOMdRFRHhE3llsLRZYFUyNMseWGpVBV2zjIyejj11Xoykq8dWCT7Fj29u8byGng/wCPFs9re4spFaBX0A6flw5eTSoJ5Hnp58uY59eM3sN2b2KVyNnz8GSOSJ0A6XBkBGATy1KdLAntQVre4m33vrJLiVVEmt1bSCFbScagCTj3g1YcVPnc6FSonFXk8cxWuYtsXYd9sm84n8O+Erp0hkXics5DI6gmNvOO/wAhq5XW19pSxtOLExQqjAW4ZZbqd3BQFjj5NFJ1HA1HTjqPK74oNc6mmbRqUoJvfiNIy7wU2F1ZzSRT2UyxzKvyjDSqGIORqz36scu3Hq8/CtZXF3cokNlOyQxsOIsbOjtJpbolc8hgDz5rVQKXFTWmPbbbVVxWwsZR4QdiSXkVreQ2U4uGRkmj4eXVU+jrA5g51YOOYPZgCrpuPtW5mt9F5bSxTRBVLyDSJuR6QB555DPZk9fYLHijFQqaRr01TccsnuCwUUUVUsMKKKKQBRS0lMDLdveNTemf21HVI7dHzqb0z/qNMcV7uj1ceC9ijLMWr9uR4p96/wC1UHFX/cjxT71/2rN5X6jxXydaPSJi9eQRuYVVpQp4asxRGfsBYA4HqqheD/fW6vri5EwToQhoolAjUOGIxqOW58gSSfNWiViW6O2k2XtS5W5VwDxIwFXW+sShk6PWQQOWO8ViaLTVSlUWreWFt+ZYZaN1t+Lu62pJbTJHGiRTDgrzxLGyjnLgk88jI5c+qmVjvltC62hLZJwLd1SZQuOIiyqQCzPgliOeCAATjIqH3P25HHtyaa4PBEjXA0vyZJHkDBG7jyI89Jurt6EbwPcGQCGaacRscgHit8ny6xnl199aEtHjFyagsIprDtx8xXG241renaE6W08aXISTjPKDKH0yqG61JyWwc+er5v5s2ZtiMLh1kuItEjsg0IWEmGwMcgEY/hVK3R3gjsdq3Ml3qiDCZSNLMyu0yuAVHPqU8/NV53w3qxsn4StsSk5EZjuAUPCfWMsEbIyFyOf8wNQ0nac4g1HD+ONs/wCrgsiR8Hlnwtl2ykYLRcQ/eM0nsYVY6r24W1zdbPilMapjUgVM6AsbFFxqJPUB21Yqxq99rLWzu/cmshKDS0VzAQUuaKWpIQlFLRQAlFLRQAlFFFIAozRRTAy7bnjU3pn/AFGmBPfT/bnjU3pn/UaYV7uj1ceC9ijLMUVoG5Pin3j/ALVnwrQdyfFB6R/aKzeV+o8V8nWj0ifryNohcSGNeIBgNpGsDuDddetFeUvYtHHCGc6RnvwM/jQIVHMKPwFd0UrgeEllGzB2jQuOpiqlh5iRkV6soIwRkeXnXVFDbA5C45AYHk6qWiiogLRRRUgAUtJS1NCEoopaACkoopAFFFFAC0hoopgZdtw/OpvTP+o0yp7t0fOpvTP+o0xr3dHq48F7FGWYVoG5Pig9I/trPq0HcrxQekf21mcsfb+K+TrS6RP0UUV5O5aCiiii4BRSUUrgFFFFRAWikoqVwFoooqdxBRRRRcAooopDCiiigAooop3EZbtzxqb0z/qNMqfbc8am9M/6jTEGve0erjwXsUZZiVoO5Pig9I/trPq0HcnxQekf21mcsfb+K+TrR6RP0lLSV5EtBRRRQAUz2ptiG1j4lxKsaZwCxxk9eFHWx8gp5Ubtvd+C8QR3MetQ2pebIQ2MZBUg9RqUNXWWve3bbMCj7b8M0a5W0gMh+vLmOPzhB0j69NMdxd/ru62kkM8oaKRZOgEVVUqjOCpA1fy45k9dUre3Y62d7NbISURhpLc20siuASO7Vj1V5bt7cNlcpcqgdkV9Kk4BZ42QZPcC2fVXp1oNHYPZxu5LBvPFYcDnd3PpHNNNpbWitk4s8qxp3scZPcB1sfIOdYxuz4Qp47/j3M7NDKcTqclAuDpKJ1LpOOrsyO2oPePeKW+naeU+SNM5WNOxV/c9prPhyTPaWm8N69iWsaje+GS1Q4iiml/+WFjU+bUc/wBKdbD8K1rcSCJ1eFmICl9JjJPIDUDy594x5azbcDdpL+64UrERrEZHCnDtgqoUHs5tknuHlqY8JO5tvYrDJbll4jMrRsxfkqg6lJ59uDz/AJh1VYlouiqaoY6z7f8AfoV3mbNRUbu3IzWVu0meIbaIvnr1FFyT5akqwZLVbW4mFFFFRAKKKKACkpaQ0wMs243zqbl/6z/qNMSTUhtzxqb0z/qNMsV76j1ceC9ihLM5rQtyfFB6R/bWe5rQtyfFB6R/bWbyx1C4r2Z1o9In6KKSvJloWkoopAFM9r7RFvbyTlGcRoWKoMucdgp5QaatfED5v3i2m95dSXLR6TIwOkZIAChVGcc+SjnUl4PLEPtOBZIwyHiag66kI4MnWCMddbrb3ySRLOrfJOgdWPR6DAEE56uvtrwvtuQw51ycxFxcAFiYgwXUMdfNhW0+UnKDpRp2wtnl2biOr2mF77bCFrfzQxKeFkNGOZwrqG0+YEkeoVJ7G3RU7Jur+VcuEK24OQF0suqTynOQPMe/ltvHXGrUNOcZyMZzjGe/PKo2+eG6EtnIHK4ZJvpIowsUhGvs6MqH1N3GorlKcoxjbK13/Sz8w1T56sLh45FeJ2SQHospKsCeXIitI2T4O7u7nWbakjcNcdFpOLK6jno6JIRT2889fLtE9D4O9miVY1RzIUMqYllIKKygnOcdbLV1DDOM8x194zXTSeUda2yVnvax8BKIKuBgdXZS0maZ3e2IoigkkA4hwnIsG6SJ1gH+aRR6/PWKotuyRMe0UUUrAFFFMTtqLGrXkYc5Csw+TkET8wOsOcY8/caai3kgH1FFFIDLdtn51N6Z/wBRpjT7bnjU3pn/AFGmVe+o9XHgvYoSzPHV5D/T31ou45+Zj0j+2s9xWh7k+KD0j+2szljqFxXszrS6RP0UUV5MtBRRSUAFGKWigCi226dxHAsWElylu0jOUaVDCNJhQspTQp0smVIHTzzINcPuZKY9BiiLG2uIs6lJAe54qdLQOWhnXkBjnyANXyirPPJ3vgKxUJt2GjuZJFtIpbYu3Dt8oiAvDbrxQhXSDmKRT24fIzzBj5NybnTgsrEKM9IHiAJs8FOmrDB+CyjpAg4XIOTV/oojpc1YLFDG505OoDSoWV+EzxFJCZIGEEgjRVVHETkhRgFsnVzBebubtzRXKyyKwZeMZJNUGJeK2VB0JxH6wTrbAKjGRVwFLUnpU3HVwCxUNs7rzSyyhNPwc5nRSxXVdOEjkjbHUjRrJz75z3Uyvt155HDwwC3jMoKxqYvksPa5k0g6NR4bNgZHQGebYq+UUR0qcbZYBYoF7u1cdAC3MksQZUkLxPHI/F18aQO4khZsqS8bagQwxgLnxTY00kTGCz0y8a74srOqCeF5ZVEWA4c9asA2lRwxzw1aLRUueStkvULFJ2Puu/HTjwEW6SzSIpMKqCyWoj+TiOkdOOU6QCAeeSedMZ9ky20JAjaEEzRjSw6cst9C0RUIxJzEMDlkBCOXbolFJaXK92v9j+wsFFFFVBmV7cPzqb0z/qNMwafbbHzmb0z/AKjTHFe+o9XHgvYoSzOQa0PcnxQekf21m+utG3G8THpH9tZfLH264r2Z1o9IsNJRRXki0LSUUUALRSUUXAKKKSo3GLRRRTuIBS0lLUrgFFFFO4BRRRSYBRRRQAUUUUAZdtsfOpvTP+o0xp9tsfOZvTP+o0xr39Hq48F7FCWZHrLWmbhnNkvpH/VWXhh5fwq77qb1QW9sI5WYPrY8kZhgnI5is/lSnOpRSgru6y8TrTaTxL3RVe+Plr9Z/wAt/dSjfq1+u/5b+6vNcyr/AI35Msay3lgoqvjfq1+u/wCW/urr472v13/Lf3Uczr/jl5MNeO8nqKgTvva/Xb8t/dS/HW2+u35b+6lzKv8Ajl5MNeO8naSoP462312/Lf3Unx1tvrt+W/uqPMtI/HLyY9eO8naWoP45W32jflv7qBvnbfaN+XJ7qOZ1/wAcvJhrR3k5S1B/HK1+1b8uT/Gj452v2p/Lk/xqXNK/45eTFrR3k5RUIN8rX7U/lyf40HfK1+1P5cn+NHNK/cl5MNZbybpKgzvpafbH8uT/ABpfjpafbf2Sf40c0r9yXkw1lvJulqD+Olp9t/ZJ/jR8dLT7b+yT/GlzSv3JeTDWW8nKSoT46Wn2/wDZJ/jQd9LT7f8Ask/xp80rdyXkw1lvKNtx/nUw/wCO/wCo0yzXe1rtXuJXRsq0rMpwRkFiQedM2kr21LCEU9yKbzONNdqKRP3orqI6pa5NKKAOq6Fc0ooA7xS4pFpVoAWkFFIKAOhRSdtdUAIRSAUpoSgDkpQRXVIaAPMrRihq6FIDlloC112VyaAExSEV6CkNMDgLQyZrodlcy0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438" name="AutoShape 6" descr="data:image/jpeg;base64,/9j/4AAQSkZJRgABAQAAAQABAAD/2wCEAAkGBhQQDxQPEA8UFA8UDxUUEBQUFRQPDxQPFBQVFBUUFRQYGyYeFxkjGRQUHy8gIycqLCwsFR4xNTAqNSYrLCkBCQoKDgwOGg8PGCocHRw1KSwqLCwpLiwsLCkpKSkqNC0qKik1KS0pKSk1KSksKSkqLCopKS0pKSkpKTQsKSkpKf/AABEIAQoAvQMBIgACEQEDEQH/xAAcAAABBQEBAQAAAAAAAAAAAAAAAQQFBgcCAwj/xABIEAACAQMBBAQIDAUCBAcAAAABAgMABBESBQYTISIxQVEHNGFxc4Gx0RQWIyQyUlODkZOywRVCoaLSVHJjgpLxFzNDRGLC8P/EABsBAAIDAQEBAAAAAAAAAAAAAAABAgQFAwYH/8QANBEAAgECAgULBAMAAwAAAAAAAAECAxEhMQQSE1FxBRQyM0FSgZGhscEVNFPRImHwI0Lx/9oADAMBAAIRAxEAPwApQaWrnuhsqKW21SQozcRhlhk4wOX9a4aVpMdHhryVyEY6zsUoClxWnPsC2Az8HT1Jk/gK8xsa2/0y/lt7qzPrVLuv0Ouxe8zbFJitLOxbb/TL+W3upDsW2/0y/lt7qPrVPuP0DYveZoaQ1pY2Lan/ANuvV9m4/akGxLX/AE6/9D+6j61S7j9A2LMzLdlBrTW2Fag4+Dr6kY+yk/gVr/p16s/Rbt/70fWqXdl6BsWZoKMdlaYm79qTgW65/wBrD+pro7sW3+nT+vvo+t0e6/T9hsWZeR/+8lKo7604brW32C/i3vpfitbfYL/d76a5ao91+n7DYszDmOukDY/atRO69t9gv93vo+K1t9gv93vo+tUe6/T9hsWZgDypVrTRutbfYL/d76PitbfYL/d76f1qj3X6fsWxZmeaUVpnxWtvsF/u99HxWtvsF/FvfR9ao91+n7DYszEClY8jWmfFW2+wX8W99HxXtvsF/FvfR9Zo91+n7DYszMikZjmn+2rcJcSIgwqyEKO4DspoVrYhJSipLtOLwEq/bkeK/et7FqgA1f8AcjxX71vYtZPLP2/ivk7UekWCiiivH3LYUUUUrgFJSmkpXAKM0UUXGLSUUUXEArquRXVSTAKKKKdxBRRRTuAtFJRTuAtIaKDRcDMNvH51N6VvbTHNPdu+NTelb20yAr39Dqo8F7FCWZxV+3H8V+9b2LVCq+7keK/et7FrM5Z+38V8nWj0iw0Uy2zftBA80cDTMoBEacnYZAOPMMnv5VSNn+F0TypDHYSM7sAoWRSx7+WnsGT6q8vS0arVi5QV0s8UWr2NEopttG7MULyJE0rKhYRpjW5HYM9tVHdzwl/DrhYI7KXnzdwyssafWbkOWcD11GFCpUi5xWCzxQ72LvSUA0VwAKKKKQBRRRQACloFLUkAlLSUtMAooopgFLSUtNCEoNFBoAy7bvjU3pW9tMDzqQ28fnU3pm9tMK+gUOqjwXsUJZiVf9yfFfvW/wDrVBxV+3J8V+9b9qzOWftvFfJ1o9In6w7fCzbZm1+NEMLxFuIR1DDMS6ebUHHmIrcqonhb2FxrMXKjp27ZPfwXwG/A6T5gawOTayhW1ZZSwZZksCQ3y3mWLZTXETc541WA9uZl6/OE1H1VT9wdp/BI1t7e349/dfKspcRRxW6qeHrfB61y+AOqQd4qr7NkmvzabNJ+TSRwuOsI51Ox/wBqhsVNz3n8M2+0ki4h4h6hy+CyLpUr3hRjl/wyK1FosaVOVDNu8rb7YJfPEje+Ja//ABLe3ufg20bPgHl8oj8VNJ6nxjmvXzBPUeXKpzeDe9LUxRohnuZyOBEjAagTgMXPJVPfzzz7iRWfC8sMllBcK6F+N8kykHVE6sWwR1jooc++qXeNNZT2F1KrHTbQugPL5NHb5Pn1HQR5tYqtS0SlXjGolqvH+O9r14kr2L9f+EWazmWO/wBn8NH5q8UomBHbjogMRkZGQfxFOt5fCZBaxoYgZ5JIxJGBlI9DZwzOR5DyAJ5c8V5b/wA0F3sdrhXVlGh4Gzz4moLp8jYLAjrHqrN9pBhsm0VzzNzcPED18EhBkD6pcNRo+i0ayjKUdV3aau8cL9uINtF9PhZ4k8MFtbcQyGNWYuUXiPp1KnROQpbGT3dXbWhVBbubOheys24aHhwRvEcA6JDGAzA9hyWz5anay9JdO+rTjq2vfG9ySAUtIKWq6AKWkpaYBRRRTAKKKKACg0UGmIy3b6/Op/St7aYKeypDbx+dTemb21HEc+qvoFDqo8F7FGWbO81ftyfFfvW/aqBV/wByfFfvX/aszln7fxXydKPSLBTW4kikLWrsjM8R1REjWYj0WJXr088Z8te88ZZGUMVJUgMuNSkjGoZBGR186x/ce9W22tcvcz8o451eWQ9Jis0a5OckscdXM15rR9H2sZyTxj2by02aTsnc60tZONBbhJNJXVqdzpOM41McdVONs7uW94oW5hV8fRPNXXPXh1II82a62Pt+C7UvbzCQKcNgFWUnqyrAEZ83ZTfa2+Fpavw57lEk+r0ncZ6sqoJHrqH/ADyqf9nJcb/sMBns/wAHljA4dLYFgcqZGeUA94ViRn1VLbV2NDdR8O4iWRM5AbrB71Yc1PlBptLvZai1a7E6NAvIlTk6uxNPXrPcape6fhISS5upbycRRtw/g8baiiqpfIGB9LBXJ7T5hjsqWk1U6n8m48b33ILpFht/BlYI2r4Pq55AeSR0z/tLYPrzTvae41ncvxZrcF9KrkPJGNKjCgKrADA8lTNtdLKiyI2pHUMjDqKsMg/gagl8IFjqdDdKrI5Q6sqCVOCVOMMM9orkqmkzd05NrjgOyJXZGx4rSIQ26aIwScZZubcycsSae1Ajeu1uQYLe+jE8issRU6mDlThgp6yOvHkqP3HsEgeeP+I/Crk6WmAYsqc2A6yekSTnnnkOQpSoyalOpdS3NO7/ALuBbhS1HSbft0Z0a5iDRLqlBdRoUnA1d3Pljr5177O2pFcJxIJUkTOCUYMAe49xrns5JXadgHdFMto7YhtlDTzxxg9WtgucdwPM+qqZcb73V1dGPZawSRRsAS7qHl7WZVLg6B1ZAPVnyV1paPOpisFveC8xXNAopjtLbUNsoa4nSIHq1sAT5h1n1Uuzdsw3KloJkkA+loYMR5x1j11z1JW1rYbwHtFNJdrQo5jaeNZFQu6l1DLGMZZgTyHMcz30thtOKdS0EySKDglGDgHuODypasrXsA6ooopDMv26vzqb0re2mOKf7dPzqb0re2mOa+gUOqjwXsZ8sznNX/cjxT7x/wBqoFX/AHI8U+9f9qzeWft/FfJ1o9In6x3dHZMV1tq5WeNZEVrlwrDKluMFBI7eTGteuo2aNljcJIUIRiusK5HJivbg88VRt3vBzPaXgu/hysSTxhwjmRHbU4yW5EkA57P6VgaJONOnUvKzass/gssq2y7htl7Uu4I+rg3AiB581jM8Ge/kAP8AmNeng92yui4haze7upn1EYUh4yMNxZHOFXUcknterDtbwb3E1616L6NZOIGT5E4ULgIpGrDYUAHPXz768H8FU0E63FjeCJx2FWAUkdIKRnKE56LA8sAk9daTr6POFpSWtJK+ea3kbMc7n+DtrZnkuWjKSLg2+BNH15QszjBZeeCB2nnzqB8EdhHLLciSJJAI49OtVfHSfOMjl2Vd9n7qStIk1/eNcSR84kVRDAjkEa9K/SYAnBPVVf2d4M7m0lc2u0RFE66WPDzLw85AxnGofWBHqqvt1ONSM6ivK2NnbB+foOxfbm01QtErGPMZRWTAKArpBXsBHZ5qyve24tLNP4dY20clyehLKyLPKpPLSGIJMp7hyXPIZ6tHvNly/AjbQXLLNw1RZ5MyScsBmJ69RGefYTnsqjbL8Fl1bSieG9hEozpYxGTBPWQGyM9fPymq+hOnC7nPLJY4ve7dg5Ehuf4PIreEm8CtcToU0FsaEYZZFIOS+kHJHYCByyTAeCizEsl3ESyq1uqEoxRwC5GVYcwasuyt0b0TzXNzdo9ysfDs5CDJGmv6b8LohTjo4Hec57W+7Xg+u7CR5IbuDLxlSGjdhnBKH6Q6mwfxqy6ycailUTcrWzthjh6CKz4N934bi8njnTiJHG2FYnBbiadRxjJxn8akNySbDbM1iSeG5dFyevSOLEx8ujI/5qmdz9wrqxuuMbiFkcFZhpfUyk6uj1YOrHPz14bV3AvZb83y3NusglV4+UgAEeAgIwc8lAPPnzrtOvCpOcXNaslhnmKxA7bm4G8Alvv/ACROGUt0k+D4IjIH1QcZ8oauN53F5tdG2Z03xF8pEOiJQTmTUOWANOW8lM7a1uZr+4NndapQx4jSMsDSEt0lVHJ1KGXAz2BcgdVSd1vJtbZ2njiPQzYUMkDIxAz1wkHqqxq2cdVpyUbWvb0t8iOd394Y5Np3E15E0zuHS3jEfwhgQ/KNExgdAYzy6j3mpnYG4k4vWvEzZW7FsQhtc/CcYZOj0U7SOZ0nHLlTd9xpLzhbUspBbyzATNGxYBJTzLRuoJwTk4I7e44qfTdq/uE0X18hjA5xQqUEpHUskgCkJnGQo5juqrWqwXQko3Vmnd2t2JZf7MaKTulu9HNtee2n1SRxmfOpjlzHIEUuRgt1g+cCn+76fw3bzWoJEMpKKCc5R14kXnIOFz5T31L7vbjXttf/AA1prdi7txwOJzSRgz6RpGDnmOfZSbzbi3t1ffDElt00MvB5yBgsbFkLdA5bJ59lTlXhObjKa1XG3iFjQ6K87XXoXi6eLpHE0Z0a8dLTnnjOcZr1rA1SZlu3fGpvTN7aY5p9t7xub0ze2mGa99Q6uPBexQlmLWgbkeKfev8AtWfgVoG5Hin3r/tWdyv9v4r5OlHpFgpKa7VvxbwSzsMrFE8hHfpUtj14xWc7mbKG2ONeX8kkjCXhxxrI8UcfRDZUKeX0gB5iTkmvN06ClB1JO0V4/otXO7PeK9bbyWlxMAiyODHFlYSpgZ1znm3Iqel21ptYjbj4Bt5uJI8iwGVtTnVI0a2ruoLHrOnSvqqT2RdJtOG4uto7QeEpJpiRZeDDECuoFY/5znI7zpPbWlpOiqerJYRSjks22+wima3Wa+Fm4ntmhngvJo1kyhjRyiAoNWoacczk5z3CvXwXXt8SyTrJJZ6SYppcghgeWgv0mRhnvxgdXOuPDZ4vb+nb9FcNHo7LS1TbT/8ABvIYW23DDsVpp9o3BubnUbdRJmVWikZBpJyQhKjUe7kOfXYfB7si5MaXl1fTScRNUcJcvHoYdFnJzlsc8DGKo8O4Yk2L8PR2a4Gp9P8AIII3dXUDtPIvnyYx3zvg73yEWzLhH5vaI0kan+aJslV9UmR5Awq1Xpp057LF61nh4WXoJf2ajRWP7OWC/spbzaV+yXBmZIvlCEjwqlRHAPpZLdQGceXJqT3Kk2p8EmVsqvC1WstwCzK4IyoVukVK5wSMAgdYOKoz0LVT/linZ3wXg+0lc00VnXhN3yurRxBCoiR0JWfk8j4A1BR1JgkDmM92KrG6P8Q2itykV2V1iNp5XZ9Z5OEjUr9EHnnGOSjs5FpvlseS1tLOKctx2Fy8gZuJpLNEAoOSMaVB5HrJq7o+hwp1lGbUnu8L3It4GtXW59pdhZZ7VHkZFLOAUdmIHMlCCT568rfwdWCNqFopI+u0kg/6WYj+lZ1/Fvhu1IodoLLbII1hVEdomDY1R8Qn6xbrAH0l7MmthsLJYYlhTVoRdK6maRsDvZiSaq11UoJLXePZ2edx5nsqADAGABgAcgB3UtFFUGMKKKWkAlFLSGmBlu3vGpvTP7aj0qQ28fnU3pn9pqP81e7o9XHgvYoyzOq0DcnxQekf9qz6tB3I8U+8f9qzeV+o8V8nWl0iW2nYCeCSBjhZImQkdYDKVyPxrJtgbO2psm4dIrQzRuQGx0oXxnS4cHoHmevv5jqxsdJXnaOkulFwspKXYyy0Yxc7tbQfabXE9kZC+eKI2VIuHLDwyiSMcZVWxnnzXtrys927vZV6JDs/4XGuQrKhlUqTydSAxjfl2jtI59dbZVW3e37W+u5LeK2kEUYbMzcl1KQMFcdHPPHPPLqHZdhptWcXaC1UrPsw8/YVhdmbVvbuVG+CmztlbVKZiHuJR9mqYGgd7Hn3VXvCrYXV20UEFnI8ceXMqlSGZhp0gZyMY7e+rvBvBE929khJmjiEkmMaFBIGknP0uYOMdRFRHhE3llsLRZYFUyNMseWGpVBV2zjIyejj11Xoykq8dWCT7Fj29u8byGng/wCPFs9re4spFaBX0A6flw5eTSoJ5Hnp58uY59eM3sN2b2KVyNnz8GSOSJ0A6XBkBGATy1KdLAntQVre4m33vrJLiVVEmt1bSCFbScagCTj3g1YcVPnc6FSonFXk8cxWuYtsXYd9sm84n8O+Erp0hkXics5DI6gmNvOO/wAhq5XW19pSxtOLExQqjAW4ZZbqd3BQFjj5NFJ1HA1HTjqPK74oNc6mmbRqUoJvfiNIy7wU2F1ZzSRT2UyxzKvyjDSqGIORqz36scu3Hq8/CtZXF3cokNlOyQxsOIsbOjtJpbolc8hgDz5rVQKXFTWmPbbbVVxWwsZR4QdiSXkVreQ2U4uGRkmj4eXVU+jrA5g51YOOYPZgCrpuPtW5mt9F5bSxTRBVLyDSJuR6QB555DPZk9fYLHijFQqaRr01TccsnuCwUUUVUsMKKKKQBRS0lMDLdveNTemf21HVI7dHzqb0z/qNMcV7uj1ceC9ijLMWr9uR4p96/wC1UHFX/cjxT71/2rN5X6jxXydaPSJi9eQRuYVVpQp4asxRGfsBYA4HqqheD/fW6vri5EwToQhoolAjUOGIxqOW58gSSfNWiViW6O2k2XtS5W5VwDxIwFXW+sShk6PWQQOWO8ViaLTVSlUWreWFt+ZYZaN1t+Lu62pJbTJHGiRTDgrzxLGyjnLgk88jI5c+qmVjvltC62hLZJwLd1SZQuOIiyqQCzPgliOeCAATjIqH3P25HHtyaa4PBEjXA0vyZJHkDBG7jyI89Jurt6EbwPcGQCGaacRscgHit8ny6xnl199aEtHjFyagsIprDtx8xXG241renaE6W08aXISTjPKDKH0yqG61JyWwc+er5v5s2ZtiMLh1kuItEjsg0IWEmGwMcgEY/hVK3R3gjsdq3Ml3qiDCZSNLMyu0yuAVHPqU8/NV53w3qxsn4StsSk5EZjuAUPCfWMsEbIyFyOf8wNQ0nac4g1HD+ONs/wCrgsiR8Hlnwtl2ykYLRcQ/eM0nsYVY6r24W1zdbPilMapjUgVM6AsbFFxqJPUB21Yqxq99rLWzu/cmshKDS0VzAQUuaKWpIQlFLRQAlFLRQAlFFFIAozRRTAy7bnjU3pn/AFGmBPfT/bnjU3pn/UaYV7uj1ceC9ijLMUVoG5Pin3j/ALVnwrQdyfFB6R/aKzeV+o8V8nWj0ifryNohcSGNeIBgNpGsDuDddetFeUvYtHHCGc6RnvwM/jQIVHMKPwFd0UrgeEllGzB2jQuOpiqlh5iRkV6soIwRkeXnXVFDbA5C45AYHk6qWiiogLRRRUgAUtJS1NCEoopaACkoopAFFFFAC0hoopgZdtw/OpvTP+o0yp7t0fOpvTP+o0xr3dHq48F7FGWYVoG5Pig9I/trPq0HcrxQekf21mcsfb+K+TrS6RP0UUV5O5aCiiii4BRSUUrgFFFFRAWikoqVwFoooqdxBRRRRcAooopDCiiigAooop3EZbtzxqb0z/qNMqfbc8am9M/6jTEGve0erjwXsUZZiVoO5Pig9I/trPq0HcnxQekf21mcsfb+K+TrR6RP0lLSV5EtBRRRQAUz2ptiG1j4lxKsaZwCxxk9eFHWx8gp5Ubtvd+C8QR3MetQ2pebIQ2MZBUg9RqUNXWWve3bbMCj7b8M0a5W0gMh+vLmOPzhB0j69NMdxd/ru62kkM8oaKRZOgEVVUqjOCpA1fy45k9dUre3Y62d7NbISURhpLc20siuASO7Vj1V5bt7cNlcpcqgdkV9Kk4BZ42QZPcC2fVXp1oNHYPZxu5LBvPFYcDnd3PpHNNNpbWitk4s8qxp3scZPcB1sfIOdYxuz4Qp47/j3M7NDKcTqclAuDpKJ1LpOOrsyO2oPePeKW+naeU+SNM5WNOxV/c9prPhyTPaWm8N69iWsaje+GS1Q4iiml/+WFjU+bUc/wBKdbD8K1rcSCJ1eFmICl9JjJPIDUDy594x5azbcDdpL+64UrERrEZHCnDtgqoUHs5tknuHlqY8JO5tvYrDJbll4jMrRsxfkqg6lJ59uDz/AJh1VYlouiqaoY6z7f8AfoV3mbNRUbu3IzWVu0meIbaIvnr1FFyT5akqwZLVbW4mFFFFRAKKKKACkpaQ0wMs243zqbl/6z/qNMSTUhtzxqb0z/qNMsV76j1ceC9ihLM5rQtyfFB6R/bWe5rQtyfFB6R/bWbyx1C4r2Z1o9In6KKSvJloWkoopAFM9r7RFvbyTlGcRoWKoMucdgp5QaatfED5v3i2m95dSXLR6TIwOkZIAChVGcc+SjnUl4PLEPtOBZIwyHiag66kI4MnWCMddbrb3ySRLOrfJOgdWPR6DAEE56uvtrwvtuQw51ycxFxcAFiYgwXUMdfNhW0+UnKDpRp2wtnl2biOr2mF77bCFrfzQxKeFkNGOZwrqG0+YEkeoVJ7G3RU7Jur+VcuEK24OQF0suqTynOQPMe/ltvHXGrUNOcZyMZzjGe/PKo2+eG6EtnIHK4ZJvpIowsUhGvs6MqH1N3GorlKcoxjbK13/Sz8w1T56sLh45FeJ2SQHospKsCeXIitI2T4O7u7nWbakjcNcdFpOLK6jno6JIRT2889fLtE9D4O9miVY1RzIUMqYllIKKygnOcdbLV1DDOM8x194zXTSeUda2yVnvax8BKIKuBgdXZS0maZ3e2IoigkkA4hwnIsG6SJ1gH+aRR6/PWKotuyRMe0UUUrAFFFMTtqLGrXkYc5Csw+TkET8wOsOcY8/caai3kgH1FFFIDLdtn51N6Z/wBRpjT7bnjU3pn/AFGmVe+o9XHgvYoSzPHV5D/T31ou45+Zj0j+2s9xWh7k+KD0j+2szljqFxXszrS6RP0UUV5MtBRRSUAFGKWigCi226dxHAsWElylu0jOUaVDCNJhQspTQp0smVIHTzzINcPuZKY9BiiLG2uIs6lJAe54qdLQOWhnXkBjnyANXyirPPJ3vgKxUJt2GjuZJFtIpbYu3Dt8oiAvDbrxQhXSDmKRT24fIzzBj5NybnTgsrEKM9IHiAJs8FOmrDB+CyjpAg4XIOTV/oojpc1YLFDG505OoDSoWV+EzxFJCZIGEEgjRVVHETkhRgFsnVzBebubtzRXKyyKwZeMZJNUGJeK2VB0JxH6wTrbAKjGRVwFLUnpU3HVwCxUNs7rzSyyhNPwc5nRSxXVdOEjkjbHUjRrJz75z3Uyvt155HDwwC3jMoKxqYvksPa5k0g6NR4bNgZHQGebYq+UUR0qcbZYBYoF7u1cdAC3MksQZUkLxPHI/F18aQO4khZsqS8bagQwxgLnxTY00kTGCz0y8a74srOqCeF5ZVEWA4c9asA2lRwxzw1aLRUueStkvULFJ2Puu/HTjwEW6SzSIpMKqCyWoj+TiOkdOOU6QCAeeSedMZ9ky20JAjaEEzRjSw6cst9C0RUIxJzEMDlkBCOXbolFJaXK92v9j+wsFFFFVBmV7cPzqb0z/qNMwafbbHzmb0z/AKjTHFe+o9XHgvYoSzOQa0PcnxQekf21m+utG3G8THpH9tZfLH264r2Z1o9IsNJRRXki0LSUUUALRSUUXAKKKSo3GLRRRTuIBS0lLUrgFFFFO4BRRRSYBRRRQAUUUUAZdtsfOpvTP+o0xp9tsfOZvTP+o0xr39Hq48F7FCWZHrLWmbhnNkvpH/VWXhh5fwq77qb1QW9sI5WYPrY8kZhgnI5is/lSnOpRSgru6y8TrTaTxL3RVe+Plr9Z/wAt/dSjfq1+u/5b+6vNcyr/AI35Msay3lgoqvjfq1+u/wCW/urr472v13/Lf3Uczr/jl5MNeO8nqKgTvva/Xb8t/dS/HW2+u35b+6lzKv8Ajl5MNeO8naSoP462312/Lf3Unx1tvrt+W/uqPMtI/HLyY9eO8naWoP45W32jflv7qBvnbfaN+XJ7qOZ1/wAcvJhrR3k5S1B/HK1+1b8uT/Gj452v2p/Lk/xqXNK/45eTFrR3k5RUIN8rX7U/lyf40HfK1+1P5cn+NHNK/cl5MNZbybpKgzvpafbH8uT/ABpfjpafbf2Sf40c0r9yXkw1lvJulqD+Olp9t/ZJ/jR8dLT7b+yT/GlzSv3JeTDWW8nKSoT46Wn2/wDZJ/jQd9LT7f8Ask/xp80rdyXkw1lvKNtx/nUw/wCO/wCo0yzXe1rtXuJXRsq0rMpwRkFiQedM2kr21LCEU9yKbzONNdqKRP3orqI6pa5NKKAOq6Fc0ooA7xS4pFpVoAWkFFIKAOhRSdtdUAIRSAUpoSgDkpQRXVIaAPMrRihq6FIDlloC112VyaAExSEV6CkNMDgLQyZrodlcy0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8440" name="Picture 8" descr="http://static2.hln.be/static/photo/2012/3/7/6/20120426155544/media_xll_47885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725144"/>
            <a:ext cx="3057550" cy="17266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90864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Betrouwbaarheid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402832" cy="226084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dirty="0" smtClean="0"/>
              <a:t>Niet ieder middel is even betrouwbaar.</a:t>
            </a:r>
          </a:p>
          <a:p>
            <a:r>
              <a:rPr lang="nl-NL" dirty="0" smtClean="0"/>
              <a:t>Betrouwbaarheid wordt ook vaak aangegeven in %</a:t>
            </a:r>
            <a:endParaRPr lang="nl-NL" dirty="0"/>
          </a:p>
        </p:txBody>
      </p:sp>
      <p:pic>
        <p:nvPicPr>
          <p:cNvPr id="19457" name="Picture 1" descr="http://www.10voorbiologie.nl/afbfczw/H34%20Voortplanting%20(havo)/340603effectAnticoncept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0"/>
            <a:ext cx="3384376" cy="6818891"/>
          </a:xfrm>
          <a:prstGeom prst="rect">
            <a:avLst/>
          </a:prstGeom>
          <a:noFill/>
        </p:spPr>
      </p:pic>
      <p:sp>
        <p:nvSpPr>
          <p:cNvPr id="6" name="Rechthoek 5"/>
          <p:cNvSpPr/>
          <p:nvPr/>
        </p:nvSpPr>
        <p:spPr>
          <a:xfrm>
            <a:off x="755576" y="422108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De </a:t>
            </a:r>
            <a:r>
              <a:rPr lang="nl-NL" b="1" dirty="0" err="1"/>
              <a:t>Pearl</a:t>
            </a:r>
            <a:r>
              <a:rPr lang="nl-NL" b="1" dirty="0"/>
              <a:t> Index </a:t>
            </a:r>
            <a:r>
              <a:rPr lang="nl-NL" dirty="0"/>
              <a:t>geeft aan hoeveel zwangerschappen er optreden, als een bepaalde methode gedurende 100 vrouwenjaren gebruikt wordt. Een 'vouwenjaar' zijn 12 cycli van gemiddeld 28 dagen. De </a:t>
            </a:r>
            <a:r>
              <a:rPr lang="nl-NL" dirty="0" err="1"/>
              <a:t>Pearl</a:t>
            </a:r>
            <a:r>
              <a:rPr lang="nl-NL" dirty="0"/>
              <a:t> Index meet dus voor 1.200 cycli het aantal zwangerschappen bij de gebruikte methode.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Ongewenst zwanger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330824" cy="254888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nl-NL" b="1" dirty="0" smtClean="0">
                <a:solidFill>
                  <a:schemeClr val="tx1"/>
                </a:solidFill>
              </a:rPr>
              <a:t>Abortus:</a:t>
            </a:r>
          </a:p>
          <a:p>
            <a:pPr>
              <a:buNone/>
            </a:pPr>
            <a:r>
              <a:rPr lang="nl-NL" dirty="0" smtClean="0"/>
              <a:t>Afbreken van zwangerschap</a:t>
            </a:r>
          </a:p>
          <a:p>
            <a:r>
              <a:rPr lang="nl-NL" dirty="0" smtClean="0"/>
              <a:t>Tot 12 weken in kliniek</a:t>
            </a:r>
          </a:p>
          <a:p>
            <a:r>
              <a:rPr lang="nl-NL" dirty="0" smtClean="0"/>
              <a:t>Tot 24 weken in ziekenhuis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196951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nl-NL" b="1" dirty="0" err="1" smtClean="0">
                <a:solidFill>
                  <a:schemeClr val="tx1"/>
                </a:solidFill>
              </a:rPr>
              <a:t>Morning</a:t>
            </a:r>
            <a:r>
              <a:rPr lang="nl-NL" b="1" dirty="0" smtClean="0">
                <a:solidFill>
                  <a:schemeClr val="tx1"/>
                </a:solidFill>
              </a:rPr>
              <a:t> </a:t>
            </a:r>
            <a:r>
              <a:rPr lang="nl-NL" b="1" dirty="0" err="1" smtClean="0">
                <a:solidFill>
                  <a:schemeClr val="tx1"/>
                </a:solidFill>
              </a:rPr>
              <a:t>after</a:t>
            </a:r>
            <a:r>
              <a:rPr lang="nl-NL" b="1" dirty="0" smtClean="0">
                <a:solidFill>
                  <a:schemeClr val="tx1"/>
                </a:solidFill>
              </a:rPr>
              <a:t> pil:</a:t>
            </a:r>
          </a:p>
          <a:p>
            <a:r>
              <a:rPr lang="nl-NL" dirty="0" smtClean="0"/>
              <a:t>Direct na onveilig vrijen gebruiken.</a:t>
            </a:r>
          </a:p>
          <a:p>
            <a:r>
              <a:rPr lang="nl-NL" dirty="0" smtClean="0"/>
              <a:t>Zware dosis hormonen ontregelt zwangerschap</a:t>
            </a:r>
          </a:p>
          <a:p>
            <a:r>
              <a:rPr lang="nl-NL" dirty="0" smtClean="0"/>
              <a:t>Bijwerkingen </a:t>
            </a:r>
          </a:p>
          <a:p>
            <a:endParaRPr lang="nl-NL" dirty="0"/>
          </a:p>
        </p:txBody>
      </p:sp>
      <p:pic>
        <p:nvPicPr>
          <p:cNvPr id="20482" name="Picture 2" descr="https://encrypted-tbn2.gstatic.com/images?q=tbn:ANd9GcTxShVmTBsJTGWN0ZuLOt0ztg-KxcyYNCGuPRU7-BqmAMJ9SJhFYu0pN5u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293096"/>
            <a:ext cx="2133600" cy="2133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Ongewenst kinderloos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3573016"/>
            <a:ext cx="3754760" cy="255314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15-20% van de paren is verminderd vruchtbaar (niet binnen een jaar zwanger)</a:t>
            </a:r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nl-NL" b="1" dirty="0" smtClean="0"/>
              <a:t>Oorzaken</a:t>
            </a:r>
            <a:r>
              <a:rPr lang="nl-NL" dirty="0" smtClean="0"/>
              <a:t> (bij man of vrouw):</a:t>
            </a:r>
          </a:p>
          <a:p>
            <a:r>
              <a:rPr lang="nl-NL" dirty="0" smtClean="0"/>
              <a:t>Aangeboren probleem</a:t>
            </a:r>
          </a:p>
          <a:p>
            <a:r>
              <a:rPr lang="nl-NL" dirty="0" smtClean="0"/>
              <a:t>Leefstijl</a:t>
            </a:r>
          </a:p>
          <a:p>
            <a:r>
              <a:rPr lang="nl-NL" dirty="0" smtClean="0"/>
              <a:t>Temperatuur teelballen</a:t>
            </a:r>
          </a:p>
          <a:p>
            <a:r>
              <a:rPr lang="nl-NL" dirty="0" smtClean="0"/>
              <a:t>Leeftijd moeder</a:t>
            </a:r>
          </a:p>
          <a:p>
            <a:r>
              <a:rPr lang="nl-NL" dirty="0" smtClean="0"/>
              <a:t>Contact met chemicaliën of straling</a:t>
            </a:r>
            <a:endParaRPr lang="nl-NL" dirty="0"/>
          </a:p>
        </p:txBody>
      </p:sp>
      <p:sp>
        <p:nvSpPr>
          <p:cNvPr id="21506" name="AutoShape 2" descr="data:image/jpeg;base64,/9j/4AAQSkZJRgABAQAAAQABAAD/2wCEAAkGBhQSERUUERQVFRQVFRgXFhgYGRwXGRgXHRkYGRoaFxcYHyYfFx0jGRgXIC8gJCcpLSwsFR4xNTAqNSYsLCkBCQoKDgwOGg8PGiwkHiQpLCksLy8pKSwpLCk1LCwpLykpLCwtKSwpLCwsKSwsKSksKSwsLywsKS8pLCwsKSkpKf/AABEIAPYAoAMBIgACEQEDEQH/xAAcAAEAAgMBAQEAAAAAAAAAAAAABgcBBAUDAgj/xABCEAACAQMCAwUFBgMGBQUBAAABAgMABBEFIQYSMQcTQVFhIjJxgZEUI0JSobFicsEIFRYkQ6IzU2OCkkWj0dLwJv/EABkBAQADAQEAAAAAAAAAAAAAAAACAwQBBf/EACkRAAICAQQBAwMFAQAAAAAAAAABAgMRBBIhMUETUXEiMvAUYYGxwSP/2gAMAwEAAhEDEQA/ALxpSlAKxmsO4AydgOp8BVYa32lz3kzWmhosjKPvbpv+FGP4T0Pjv9Ad8AT7WuI7a0XmuZo4h4cxAJ+A6moPJ21xzMU02zub1h4qvdp82IJX5jxrx0LslgRzPfyNfXLbs0vuA5/ChO/zPhsBU5ijCqFUBVHRVAA+g2qxVsqdqXRGhxjqpGf7pUbdDdrn9I8Vz7jivXZfZi06GA/mklEg+XKRU3pUvTRD1X7EDhveIwcstgw8Rkj9a9pe0XU7be80pnjHvSW8nPgefJgk/MiptQGnpoeqzmcK9pNjqG1vMBJ/y39h/kD73XqM1KKgPGHZ1bX6liO5uBuk6DDBhuOYDHOP18iK5PBvHVzaXQ03WCOdsC3uPwyDoAzeJPQHz2PgTW4tFsZqRatKxms1EmKUpQClKUApSlAKwazUa7ReJPsOnzzj3gvKn87bL+pz8qAiPHV/Jqt0NMs5eWGP2r6VTnAzgRDHUnB28fkQZfo2iw2kKw26BI16AdSfzMfxE+dcXs44XFjYRoR97IBJMfEuwzgnx5QcVKKvjHBmnLLFKVH+Pdae00+eaLZ1TCnyJ2B+WamytLLNTjbj6OwCxovf3Uu0cIP+6Qj3Rv06n6morDxfqqnnZ7aTxMPIVB9A4Ox9ajENvbWCxyTn75/elILMWIy2TvjrW23E6BxzRzJC3Sd0ZI+bwGWH615lmosk/oXB7NWkqgsWvn+i2OFeKYdQgE0JwRtJGffjbxVh/Xxrs1QmrWxtz9vsX7uZPbYqcpIviGA2Iq79I1ATwRTAYEiK+PLIyR9a2U3KxZPP1FDplhm5Ud464Nj1G1aJsCRcmF/FX/8AqcAH5VIqxV+M8GZPDOB2V8VveWpjuMi6tW7qdT72RkBj8QD8wam1VRFI1rxOoQexewe2P4lB9r16frVr1mfBsTysilKVw6KUpQClKUAqq+2hjNcaXZ/gmueZ/UKUGCPHZ2+lWpVV9rimPUdHnPuLcMjHyLNHj9m+lEcfRP261ijDelajGKjPaTp7TaXcogJbk5gB1PKc4+gqTViuPoLsonTL12uNMbvWj50k55FVWPLyKzYVgRk8uOmetWVxraQ3VhJOzSBDbsVViyL5gtEwGGG3UZFV/wBpdnbW13ANOaRb4S5WKIho4y2Oitnkdj4DbqSK6zcFatexCC/u40iHXk+8dz1Ac7DY1g9FrCX5yeorHa9yX5ghqakJbKG1txzzzKIhGOo/MT5DGfoav3SNPEEEUIORHGqZ88DGaqTsk4ngtj3E9usTySGJbsA8sjgn7tnI2Plg4Oeg8bnrTTWoJ4MmotlY1nwKUoBV5mK54kPNxJpijqsblvQFXq2xVOcDn+8OIbq8U5htV7pD4EnKjB+Tn51clZpdmuKwsClKVwkKUpQClKUAqJdqHDZvNPkWP/ixETRHx5032+IyPnUsqpO0Pje4uroaVpbYdsieUfhH4gGHuhR7zeoA3oCScBcWrqNmk2wkHsSr5SAdfgRuPjUiqP8ABfBcOmwd1DzMzENI7dXYDGw/CB0AqQVpWccmN4zwKivaRrc1tZ5tSFmllSFCRnBc4yPX61Kqrftp1IxJYcgDyi8WVI+pdkU4GBuRzMo2/NXJdHYLMka0ujW+n6varIEji+zyGOZz7UtxlRI8rnq2On8xqf8A2tcBlIYeBByD8xUR/wAGrcgS6vi4uWA9lSVjhH5EAPmdyeuPStnQuGIbKSR7dnSJ19qFm5o1YHPOpbddiaoimlye3VXJeOCNaRw4okutJu2Biuy1zaSY3V8kN16EezsPXz2kXZ5xZKzyaffbXlrtzZyJU2ww9QCp9QwO24rlxTpcTjVJSUstPWTuT0a4cjDEZ/BtgeZP17nZ5w28ay3l0P8AN3jd4/8A00O6xjywDv8AADwpXne8GDU7F1/BMqivaVxDJZ2LvDG7u/3YKjIjyD7b43x4fE1KqZrSzCnhlZ9iXFOnW9mIDOqXDuWkEnsZY7AKx2bAFXCrZqF8RcCWd6pE8C83hIgCOvqGHX4GodYandcPSJFcu1zpkjcqS4PNB5AjfbHh4gbYxiqHBo1RmmXNSvOCdXUMhDKwBUjcEHcEGvSoExSlKAUpSgIn2l8Xf3dYSTKR3rfdxA/8xuhx44GW+VRjsi4R+y2vfy5NxdAOxbcqm5Vd/E55ifM+lc/tFt/7z1u1sN+5gQyzYPgSCR8cKq+nOas2rILyU2y8ClKVcUCq+dhccQMH3+yWoMQPg7n2mHrirBqu+PtImtruPVbVTJ3a8lzGOrReY+A/YVCfRdRJRmmyS58TUE03hyS4uby1u7657tAshKlRGYX5vZkZge7YYI9RUg4e41tb0gQGQOd+R0Yf7wCp6edcqLgA8siXN1LJC8rzPEv3YkbH+qwyzgDAAyBtVMstcHtW/wDVLYfNhqUerX8dtbDGnWChyAMLK49mPI/ICDgeOCatHNVh2C2IFnPNgAyz4+Couw+RY/WrPq2uKjE8O2WZClKVYVitTVdKjuYZIJhlJFKn0z4j1B3rbpRjOCIdjGqP9nnsZzmWwlMXxjJPIfh7LAegFWLVWdnknNr2rlfd+6B8uYbH55DfrVp1lNi6FKUodFKUoCmuzG4+1arq12dx3ixoR0K8zhcH+SNfrVn1V/YhAIjqMB9+G5VWPmB3iDb4o31q0Kvh0ZbPuFKUqZAVyeK7GWayuIoCBK8TKmdhkjpnwzXWrK9aBPBS/DvaabbT4VWwuWSJORpQMRcy7HL8uAc9c9K9v8f6hdQPJa6cqxFXDSu5dQMENg+wCRv0zWuZv/5y9A2AvJV+I7xT/Wtnge7aHSNTt5COa3UyAeSyx8w/XNYnN4eD1FZLhZO32JaNNDZF5HBhmIeGMbleoZmbzbbbwxVi1w+B7bu9OtF8oE/au5WyPR5snlilKV0iKi/HvHcemwFshp3B7qPxz+dh4KP18KlFQntB7Nk1DE0bmK5jXCtgFHAOVD+WD0IPiciuPOODscZ5Nzsc4UktbR57nP2m8fvZc7MBuVBHgfaZj6uasCq87LOO5rrvbS+XkvbY4fO3OvTOPMeONjkEdasOsxsFKUoBSlKAqPRgLLiO8gOy3sazJ4ZYZY/EkmQ/OrGqAduGjSqtvqNtnvbN/ax+QkEE46gMMH+F2zUw0HWku7eO4iPsyLnH5T0ZT6hsj5VbW/BntXOTfpSlWlQrK1iuZr/EkFlF31y4Vc4UdWduvKg8TTIxkpi+u86DfjoP70YAemUatjjHVVs5tShOxuLO2RR5kLg/pmuLFeK+mNEWUPd6oHWPmUv3ewLMgOVHNtv1xXt22qBqkuN/uY+nh7wrIlw/k2t8r4L60eLlt4V8oox/tFblfEC4VR5Ko/QV91rMQpSlAKUpQFXcaXH2PX9PniHtT4ilHTmUyCPf1wwPryirmFUlxh/meJbCEb9zyOceGCZd/wDxH1FXdWeXZrh9qFKUqJIUpSgPK5tlkRkcBlYFWB6EHqDVLc03DdyY3DzaXO+VcAloG2G5G2cEZB94DI3Bzd1a99YxzRtHKiujDDKwyCPUGup4ONZOZbXSSoskbB0cBlZdwwPQg161B5+y25s2L6NdmJScm3m9uLPkCclRnJ8/WtT/AB3qdqeW/wBJlbGfvLbLqceOBzBfmw+FWqxGd1NdFh1zta4ft7tQtzEsqqcqG8D0yKjmjdqlvcTxwdzcRSynCrJHjwyd89AAamlTymQaaI/a8AafGQyWkIZSCrcuSCOhBPiDUVXsNt3kaS5ubiZmYs26pzEn8R5SfoR8qsqlNqOqTRgCs0pXSIpSlAK1tR1GOCJ5Zm5Y41LMfQf1NfOp6pFbxmW4kWONerMcD0A8z6Cqpurq54kuRDbB4dOibLyEEc5B6nwLflXw6nfAqMpYJxjk3+xrT5Ly+utVnXHMSsflzH3gvmEUIufPPrV0CtLR9JjtoUhhXljjUKo+HiT4k+dbtZzUKUpQClKUApSlAKUpQFadosITV9InbZS80RbwDMo5F+JLHHwqa1yu0jhhr2xZYtp4mE0BHUSpuMfEZHzrT4K4wTULcOCFmTAni6NG/Q5U7gEg4PoatrfgotXkkNKUq0pFKVxuKuKYbC3aacjyRPxSN4Ko8fU+Ao+Alk4PHXaYunTwxCLvi4LSBT7arsE5R4ljzHfwWtD/AB7qV57OmabIucZmuRyqufIZAP1PwqO6bLc2ksN9cW4uNR1J2FvFIeRIYlCkkg9CQygA9ADvnrZ3Z9xy2od/HNCIZ7ZlWVFYOvtc2OVh/IwI8MVQ5s0qtLs4Gn9kD3Eiz6zcvdOu4iU8sK+mAMkfDGcb5qyLOySJAkSKiKMKqgKAPQCvelQLBSlKAUpSgFKUoBSlKAUpSgMGoBxb2bO85vdMl+zXmPa/5c3848D4ZqwKUBU8PaXPank1iylgYf60Sl4WHntnHwBPyrck7ZdLH+uxz5ROfrtVkyRBhhgCPIjIrm/4WtM5+zQ5znPIv/xU1NordcWVvfdsSy+xpdrPdyHYHkYICfzAe1+3xrb4Y7Nbi4uFvtbcSSrgxW4x3cR6+0BscbbDxG5O1WZb2iRjEaKo8lAH7V7VxybJKKXRG+NeBoNTiWOcuhRuZHjIDrkYYAkEYI2IxUU4Z4p0TSg9tbysv3vLI5DuC4wuWkxygD6das11yCPlVLR9il3hrI3EY0/ve9DBR37eh2wCAPPGd8VEkXUprNecMYVQozhQAM+gxXpQClKUApSlAKUpQClKUApSlAKUpQClK5HEPFdtYx95dTLGPAHdm9FUbt8qA6F5epFG0krKiICzMxwFA6kmql1ftzlkYrpdm0yj/VkDcp+CLg4+JBricW8Xya3KkECyxWCe3KzDlMpzt8h4D1JPhW/byRxqEReVVGAANsVmuvVfC7NdGmdvL4Ro3XH2vXIEYjjtgeronKQPi7vj5DNfENpqYOTqkvN6Db6Gum175D615fam86yy1U31wbI6KC7FvxzrNnguIr6IdduSTHoVx+zVY/A3aDBqaMYgySRnEkT45lz0O3UbHf61X0V557etR7WtTbTb63voNgxKTqPxqMEjGwyVyc+air6dQ5vbIz6jSqC3RP0XSviGQMoYbggEfA7ivuthgFKUoBSlKAUpSgFKUoBSlKA4/FnEC2VpNcsM92hIH5m/CPmcVRejaY90xvtRbvpZRlVb3UXwwvh6Cp1/aHvuTTUQf6s6g/BQz/0rhSDlRFHQKv6AVl1M3GOF5NujrU5NvwZe72wowP8A94Vy5NWjWXuWbD8vNjG2Pj51tTTKilnOFUZJPlXP4c7N5dSikvZJWgaRs2wwMco6M/jg7Yx5E+NYqq1PLl0b77fSSUVz/h0VcHoQa+q40nD+pQnlltGcj8cTKVb1GSP2rT1OS8twHuLWSOHIBbmDEZ8+UnHzqz9Nzwzn6uPlEkrkcYWbTWhRFLMrBgB1xgg489jW7p18siAqwO3h4+tbVUJuuWfYvlGNsMe5P+zDjqG+tkiXKTwIqSRN7wwMcw/MNvl44qbCvzhrayW7rfWp7ueE5JHR1zuHHiPP0zV+cNa6l5axXEfuyIDj8reKn4HIr1qrFZHKPDuqdUtrOpSlKsKRSlKAUpSgFKUoBWGOBWa1tShLwyKpwzIwHxIIFAUFreqtrt67MzCxtyViUbc5PVvPLAA58BjzNbHEOsCBecozjPL7Ph6k+Arm9nD/AOVkTcOkhBB2IJA6+W4I+VbHErEWk2OvIa826W61RfR61EVClyj3g3OHeEZtRVbi/IgscB1QMAZV65d8+yvxwfQV2+IO2O1gxDYqLiQYVeX2IV6ADnPvDfw29a5XEvCk1xpenSwBpEghTvrcE4kTKtlQDuwwRjrg7dK7ranw9Laqr/Zo41fn7oho5FdcjDIvtk7kb5B3rXCuMvj2PPnZLtmOCuIr976e11MRq6xCVUUL7OT05lJyMepry4247W2u/szW3f24hDTlVJaPmJGT+Ergbg4+NfXBl0b7Vrq/jRltu6WGJ2HL3h8SAfn+lfPAVul82s942JpZ2gYdSkIDKnsnzIb5rTZFzfsN7UEaMXZlZ3MYuNPnkjR9wYnyufEFG3UjoR4YqJcPavIVdZTzlJChJ67bfWpFPp8vDMkcgm+0Wlw3JLGRysGAyHUZxnGd/TBztUPs7+M3lysZ9iWZniJBUnJJwQeh3H61GVbw1LkuptxJY4JPqZDQSeRjb9qnfYNzf3SvN076Xk/l5t/93NVb8TQH7G4U45QCfVQdx86uTsuiVdJs+UAAwKTj8x3J+tR0i+l/JPXP618EqpSlazAKUpQClKUApSlAKwa+ZZQoJYgAbkk4A+JqvNb7XUYtDpcT3swGOZAe6U46l+jfLyoCvtRCxa9cpY+3E7ZuAPdR9y2D6MfqzeW3U1WyDoyno6lT9K4/Z7D/AJZpc80ksjFmPUkHbJ+JJ/7q7UsrHY+FeVqJ5nx4PZ0kMV8+SS9k+r97p6wttNaHuZF8QB7jfAj9jXdu+FrSWTvZbaB5PzNGpP6/vVY2uqPYXP2uFDIjLy3Ma9XQdHX+Jf61aVhxFazxLNDPG0bbglgpHowbBU+YNWt7luiY5Q2PZIjnEPFF5a3XdQWb3EJhUxCNcASc2G53GyjGMDFe2tcBlp2ubG5eznkGJSoDLIPDKnofWuZNx7HBeuX1JJ4Gzy28MJkZOg3kjHgfPzqR6LxzZXeRBMGcZzGQUkH/AGNgmptyjyiCSlwziJwVDbE3moTyXkkSllM3uJjclU6ZO3XyFVZpelfaOaaRSZZnMuckcuSSMEdOtSjtI4tN5L9htm+7U/5hx0/kB+ufXbwNekEARQqjYAVydsoLntmiimMn+y/s1ryD/LyKTzew3X4VavZRJnSLT0iA+maqnXZ+S3lb+AgfE7VM+xPjG1ayis+9C3EXNlG25gWJyhOzfAbjapaTlNkdfjcl+xaNKUrYeeKUpQClKxmgM5qLcadoVtpygSEvM/8Aw4U3dj4bD3RnxPXwrndpvaEbBEhtl7y9n2hQDPL4c7D4nYePwFcrgrgD7O32q9Yz30m7O55hHnqqeGfDPptioTmoIlGLkacfD99qx7zVXa3tzulnE3KSv/VYbnPr9BUwtLSCziEcEaxIOiqMfMk9d/E1uSxsejYHw/rUZvuzyCeR5LuW4mDf6ZlZI1HgAqEbfGsbnv8AuZqUFHorzWtYSxvpFiCywXBMojiYO0UhPtgAeB2OPjXSSO8ucG2sZd/xzERKB6gnmP0qdpFYWCExxwQKNy2FT5lm3Jrizdq9sxPcmWbBwTFC7j/yI3o4qXO3JOM5wWM4OdbdmF3KP83eLGCN0t1+o526119N7H9NhwTCZWHjK5Yf+IIX9K9NO7ULKQbzorDYrL9yw+T4B+VczX+1eEDurMG6mbosQZlz/E/l8K6lPpLBGW18yeScWWlwRLiGKKNR4IqgD6Cotx3ounyNELkm2mlLLBcoCnK+PdeRdhnOwbrvio3onF93ay91q7JGLhC0T4UKhHVHK7bZHXOPPetrTeIo72OfS9XZFuASEkOFSUdUkQj2VcbHHiPmB1RknkhJxaIE+n3FjcfY5IOeQnKFDvKD0ZSfez5dRXVTidI/Zuklgbp95Gwzj1xX3rd331q1nfOI9R085tpicCZBuAsn5iACMnwB6girI4N1qPU9Pje5RJGIKSh1BBZdicHz6/OpWxUlmSJU3Ti8RZVcedWuY7S3JWInmlcjB5R4gH9B4kjwBq0eJOzK0ulXlTupUACSRnlYcvu5I97GB1r5n7JdOZ+8SJ4WzkGKV0wfMDOF+WKl4FVuSikoHfqm25lb6bx5e6RIIdVBuLU4CXKjLL6OB18Ou/kT4W1p2oxzxrLC6yRuMqynIIrg6vpaTxskih1IIKncEeRqqdP1WTh69VSzvp1wc4OW5N9yo/Mucn8w8yK0127uH2UWV45XRf1K+IpAwBU5BGQR0IO4NfWauKTJqkuK+2O+ivZ7a3jtlWFynM4dmOMb7EAdfKlKAjdhLqMt8b8m0e4wEBkDlUBGByKF22zvk9TUxifX5Oblm08Y/hfb4ZjNKVxwi+WgpNdHr/h7iFyM6haoD15Iwf3h3+oryuOz3WZTiTVVwfJSP0UClK5tivBLc/c5lz2BXUjc0l+jt5ujtj4Zfb5V3YezTVggQavyqNgFhA2+IINKUZxHGn/s9TuxZ79GZjkkwnJPmfbr0sewO6gfnh1FY3wRzLCQcHqPf9KUrvg4j61TsNvJgO+1IS8pOOeNts9ce3Wg39nic9byI/GNj+7UpRcBnxL/AGfLnbF3CfDdH2x0xua2LPsa1KFSsOoJGvXlXnAzSld7CZ6w9nuur7upRj/vf+sdfScO8RL/AOoQbeZJ/eCsUqGF7Esv3Pgw8Qo2DfWxwehVSD/7ANR3XtG1S4Xubqe3kUMGAxy4OD7pWIHocUpUtqT4RxyeD7h4j1q1RYY7yMIihVBVHwo6DmeEsfma73BfaDqjahbQXc0UscjFWwiqT7LEHKouCCKUqRw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1508" name="Picture 4" descr="http://beeldbank.leidenuniv.nl/ImageDisplay.php?uid=FT124100&amp;thumbed=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1577691" cy="24296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588</Words>
  <Application>Microsoft Office PowerPoint</Application>
  <PresentationFormat>Diavoorstelling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Office-thema</vt:lpstr>
      <vt:lpstr>Hst.33.6 Kinderen krijgen of niet?</vt:lpstr>
      <vt:lpstr>Anticonceptie = ‘tegen zwangerschap’</vt:lpstr>
      <vt:lpstr>De pil  grijpt in op de hormonale regeling</vt:lpstr>
      <vt:lpstr>Andere middelen voor vrouwen:</vt:lpstr>
      <vt:lpstr>Middelen voor de man</vt:lpstr>
      <vt:lpstr>Onbetrouwbaar: niet gebruiken!!</vt:lpstr>
      <vt:lpstr>Betrouwbaarheid</vt:lpstr>
      <vt:lpstr>Ongewenst zwanger</vt:lpstr>
      <vt:lpstr>Ongewenst kinderloos</vt:lpstr>
      <vt:lpstr>Manieren om toch zwanger te worden</vt:lpstr>
      <vt:lpstr>KI = kunstmatige inseminatie</vt:lpstr>
      <vt:lpstr>IVF= in vitro fertilisatie</vt:lpstr>
      <vt:lpstr>ICSI</vt:lpstr>
      <vt:lpstr>Prenatale diagnostiek</vt:lpstr>
      <vt:lpstr>Film over IVF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Hst.33.6 Kinderen krijgen of niet?</dc:title>
  <dc:creator>Sandra Sloot</dc:creator>
  <cp:lastModifiedBy>Sandra Sloot</cp:lastModifiedBy>
  <cp:revision>21</cp:revision>
  <dcterms:created xsi:type="dcterms:W3CDTF">2013-11-26T13:11:06Z</dcterms:created>
  <dcterms:modified xsi:type="dcterms:W3CDTF">2013-11-27T11:14:44Z</dcterms:modified>
</cp:coreProperties>
</file>